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autoCompressPictures="0">
  <p:sldMasterIdLst>
    <p:sldMasterId id="2147483648" r:id="rId1"/>
  </p:sldMasterIdLst>
  <p:notesMasterIdLst>
    <p:notesMasterId r:id="rId51"/>
  </p:notesMasterIdLst>
  <p:sldIdLst>
    <p:sldId id="256" r:id="rId2"/>
    <p:sldId id="257" r:id="rId3"/>
    <p:sldId id="258" r:id="rId4"/>
    <p:sldId id="338" r:id="rId5"/>
    <p:sldId id="339" r:id="rId6"/>
    <p:sldId id="260" r:id="rId7"/>
    <p:sldId id="302" r:id="rId8"/>
    <p:sldId id="303" r:id="rId9"/>
    <p:sldId id="300" r:id="rId10"/>
    <p:sldId id="329" r:id="rId11"/>
    <p:sldId id="323" r:id="rId12"/>
    <p:sldId id="337" r:id="rId13"/>
    <p:sldId id="307" r:id="rId14"/>
    <p:sldId id="268" r:id="rId15"/>
    <p:sldId id="269" r:id="rId16"/>
    <p:sldId id="296" r:id="rId17"/>
    <p:sldId id="298" r:id="rId18"/>
    <p:sldId id="299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328" r:id="rId32"/>
    <p:sldId id="330" r:id="rId33"/>
    <p:sldId id="333" r:id="rId34"/>
    <p:sldId id="285" r:id="rId35"/>
    <p:sldId id="286" r:id="rId36"/>
    <p:sldId id="287" r:id="rId37"/>
    <p:sldId id="288" r:id="rId38"/>
    <p:sldId id="295" r:id="rId39"/>
    <p:sldId id="331" r:id="rId40"/>
    <p:sldId id="334" r:id="rId41"/>
    <p:sldId id="340" r:id="rId42"/>
    <p:sldId id="289" r:id="rId43"/>
    <p:sldId id="335" r:id="rId44"/>
    <p:sldId id="290" r:id="rId45"/>
    <p:sldId id="336" r:id="rId46"/>
    <p:sldId id="291" r:id="rId47"/>
    <p:sldId id="332" r:id="rId48"/>
    <p:sldId id="294" r:id="rId49"/>
    <p:sldId id="301" r:id="rId50"/>
  </p:sldIdLst>
  <p:sldSz cx="9144000" cy="6858000" type="screen4x3"/>
  <p:notesSz cx="9601200" cy="73152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52" roundtripDataSignature="AMtx7mi+rQYTmSr+UYOz52DwrHj43aMST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B2A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65"/>
    <p:restoredTop sz="52887"/>
  </p:normalViewPr>
  <p:slideViewPr>
    <p:cSldViewPr snapToGrid="0" snapToObjects="1">
      <p:cViewPr varScale="1">
        <p:scale>
          <a:sx n="62" d="100"/>
          <a:sy n="62" d="100"/>
        </p:scale>
        <p:origin x="3272" y="176"/>
      </p:cViewPr>
      <p:guideLst/>
    </p:cSldViewPr>
  </p:slideViewPr>
  <p:notesTextViewPr>
    <p:cViewPr>
      <p:scale>
        <a:sx n="155" d="100"/>
        <a:sy n="15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customschemas.google.com/relationships/presentationmetadata" Target="meta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2"/>
            <a:ext cx="4160520" cy="3670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5438458" y="2"/>
            <a:ext cx="4160520" cy="3670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31" name="Google Shape;3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" name="Google Shape;3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4361168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94" name="Google Shape;194;p7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195" name="Google Shape;195;p7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11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6828302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9" name="Google Shape;129;p7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130" name="Google Shape;130;p7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12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98" name="Google Shape;198;p5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199" name="Google Shape;199;p54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13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39" name="Google Shape;239;p11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240" name="Google Shape;240;p11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14</a:t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52" name="Google Shape;252;p13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253" name="Google Shape;253;p13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15</a:t>
            </a:fld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52" name="Google Shape;252;p13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253" name="Google Shape;253;p13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16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1432597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87" name="Google Shape;287;p1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288" name="Google Shape;288;p14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9009628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Google Shape;321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22" name="Google Shape;322;p15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323" name="Google Shape;323;p15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18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3497987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Google Shape;353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54" name="Google Shape;354;p16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355" name="Google Shape;355;p16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19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39" name="Google Shape;3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" name="Google Shape;368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69" name="Google Shape;369;p17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370" name="Google Shape;370;p17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20</a:t>
            </a:fld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Google Shape;38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85" name="Google Shape;385;p18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386" name="Google Shape;386;p18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21</a:t>
            </a:fld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Google Shape;400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01" name="Google Shape;401;p19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402" name="Google Shape;402;p19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22</a:t>
            </a:fld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" name="Google Shape;416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17" name="Google Shape;417;p20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418" name="Google Shape;418;p20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23</a:t>
            </a:fld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" name="Google Shape;432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33" name="Google Shape;433;p21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434" name="Google Shape;434;p21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24</a:t>
            </a:fld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Google Shape;449;p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50" name="Google Shape;450;p55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451" name="Google Shape;451;p55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25</a:t>
            </a:fld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6" name="Google Shape;466;p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67" name="Google Shape;467;p59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468" name="Google Shape;468;p59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26</a:t>
            </a:fld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" name="Google Shape;483;p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84" name="Google Shape;484;p60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85" name="Google Shape;485;p60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27</a:t>
            </a:fld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0" name="Google Shape;500;p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01" name="Google Shape;501;p61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02" name="Google Shape;502;p61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28</a:t>
            </a:fld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8" name="Google Shape;518;p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19" name="Google Shape;519;p62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520" name="Google Shape;520;p62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29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5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Reward the stretch, not the result</a:t>
            </a:r>
            <a:endParaRPr dirty="0"/>
          </a:p>
        </p:txBody>
      </p:sp>
      <p:sp>
        <p:nvSpPr>
          <p:cNvPr id="46" name="Google Shape;46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" name="Google Shape;537;p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38" name="Google Shape;538;p63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539" name="Google Shape;539;p63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30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p51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280" name="Google Shape;280;p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033753812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" name="Google Shape;3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67855859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98" name="Google Shape;198;p5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199" name="Google Shape;199;p54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33</a:t>
            </a:fld>
            <a:endParaRPr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" name="Google Shape;552;p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53" name="Google Shape;553;p65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554" name="Google Shape;554;p65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34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5" name="Google Shape;595;p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96" name="Google Shape;596;p66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597" name="Google Shape;597;p66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35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7" name="Google Shape;607;p6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8" name="Google Shape;608;p67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609" name="Google Shape;609;p67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36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6" name="Google Shape;636;p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37" name="Google Shape;637;p68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638" name="Google Shape;638;p68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37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0" name="Google Shape;990;gbfac8754cb_0_4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1" name="Google Shape;991;gbfac8754cb_0_447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2" name="Google Shape;992;gbfac8754cb_0_447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38</a:t>
            </a:fld>
            <a:endParaRPr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" name="Google Shape;3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116930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5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6" name="Google Shape;46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88931764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98" name="Google Shape;198;p5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199" name="Google Shape;199;p54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40</a:t>
            </a:fld>
            <a:endParaRPr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6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83" name="Google Shape;683;p69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684" name="Google Shape;684;p69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41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5754063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6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83" name="Google Shape;683;p69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684" name="Google Shape;684;p69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42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98" name="Google Shape;198;p5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199" name="Google Shape;199;p54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43</a:t>
            </a:fld>
            <a:endParaRPr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2" name="Google Shape;712;p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13" name="Google Shape;713;p70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714" name="Google Shape;714;p70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44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98" name="Google Shape;198;p5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199" name="Google Shape;199;p54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45</a:t>
            </a:fld>
            <a:endParaRPr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0" name="Google Shape;720;p7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21" name="Google Shape;721;p71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722" name="Google Shape;722;p71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46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39" name="Google Shape;3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7115976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3" name="Google Shape;743;p7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744" name="Google Shape;744;p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3" name="Google Shape;743;p7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4" name="Google Shape;744;p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028181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5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6" name="Google Shape;46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038493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7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8" name="Google Shape;58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5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6" name="Google Shape;46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004282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5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6" name="Google Shape;46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7402206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5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46" name="Google Shape;46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424625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3"/>
          <p:cNvSpPr/>
          <p:nvPr/>
        </p:nvSpPr>
        <p:spPr>
          <a:xfrm>
            <a:off x="0" y="242760"/>
            <a:ext cx="9144000" cy="4988560"/>
          </a:xfrm>
          <a:prstGeom prst="rect">
            <a:avLst/>
          </a:prstGeom>
          <a:blipFill rotWithShape="1">
            <a:blip r:embed="rId2">
              <a:alphaModFix/>
            </a:blip>
            <a:tile tx="0" ty="0" sx="80000" sy="80000" flip="none" algn="tl"/>
          </a:blip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endParaRPr sz="2000" b="0" i="0" u="none" strike="noStrike" cap="none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23"/>
          <p:cNvSpPr txBox="1">
            <a:spLocks noGrp="1"/>
          </p:cNvSpPr>
          <p:nvPr>
            <p:ph type="ctrTitle"/>
          </p:nvPr>
        </p:nvSpPr>
        <p:spPr>
          <a:xfrm>
            <a:off x="685800" y="2043587"/>
            <a:ext cx="7772400" cy="14672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3"/>
          <p:cNvSpPr txBox="1">
            <a:spLocks noGrp="1"/>
          </p:cNvSpPr>
          <p:nvPr>
            <p:ph type="subTitle" idx="1"/>
          </p:nvPr>
        </p:nvSpPr>
        <p:spPr>
          <a:xfrm>
            <a:off x="685800" y="5374529"/>
            <a:ext cx="7772400" cy="5938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1920"/>
              <a:buNone/>
              <a:defRPr sz="3200" b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420"/>
              <a:buNone/>
              <a:defRPr/>
            </a:lvl2pPr>
            <a:lvl3pPr lvl="2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Calibri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Calibri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23"/>
          <p:cNvSpPr txBox="1">
            <a:spLocks noGrp="1"/>
          </p:cNvSpPr>
          <p:nvPr>
            <p:ph type="sldNum" idx="12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22" name="Google Shape;22;p2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52400" y="6590918"/>
            <a:ext cx="2150721" cy="169037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23"/>
          <p:cNvSpPr txBox="1"/>
          <p:nvPr/>
        </p:nvSpPr>
        <p:spPr>
          <a:xfrm>
            <a:off x="685800" y="664882"/>
            <a:ext cx="7772400" cy="577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920"/>
              <a:buFont typeface="Noto Sans Symbols"/>
              <a:buNone/>
            </a:pPr>
            <a:r>
              <a:rPr lang="en-US" sz="32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CSE 390B, Spring 2022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" name="Google Shape;24;p23"/>
          <p:cNvSpPr txBox="1"/>
          <p:nvPr/>
        </p:nvSpPr>
        <p:spPr>
          <a:xfrm>
            <a:off x="685800" y="1214004"/>
            <a:ext cx="8252138" cy="577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920"/>
              <a:buFont typeface="Noto Sans Symbols"/>
              <a:buNone/>
            </a:pPr>
            <a:r>
              <a:rPr lang="en-US"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Building Academic Success Through Bottom-Up Computing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Google Shape;13;p22">
            <a:extLst>
              <a:ext uri="{FF2B5EF4-FFF2-40B4-BE49-F238E27FC236}">
                <a16:creationId xmlns:a16="http://schemas.microsoft.com/office/drawing/2014/main" id="{B1BC0B72-8D96-EB78-EE59-5FF7F7366C25}"/>
              </a:ext>
            </a:extLst>
          </p:cNvPr>
          <p:cNvSpPr/>
          <p:nvPr userDrawn="1"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4B2A8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0" name="Google Shape;14;p22">
            <a:extLst>
              <a:ext uri="{FF2B5EF4-FFF2-40B4-BE49-F238E27FC236}">
                <a16:creationId xmlns:a16="http://schemas.microsoft.com/office/drawing/2014/main" id="{D505B496-2B0E-0CA1-8326-32EFC636C8C6}"/>
              </a:ext>
            </a:extLst>
          </p:cNvPr>
          <p:cNvPicPr preferRelativeResize="0"/>
          <p:nvPr userDrawn="1"/>
        </p:nvPicPr>
        <p:blipFill rotWithShape="1">
          <a:blip r:embed="rId4">
            <a:alphaModFix/>
          </a:blip>
          <a:srcRect/>
          <a:stretch/>
        </p:blipFill>
        <p:spPr>
          <a:xfrm>
            <a:off x="26376" y="25342"/>
            <a:ext cx="2150721" cy="169037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Google Shape;16;p22">
            <a:extLst>
              <a:ext uri="{FF2B5EF4-FFF2-40B4-BE49-F238E27FC236}">
                <a16:creationId xmlns:a16="http://schemas.microsoft.com/office/drawing/2014/main" id="{F1418A41-6F78-A26D-1857-E527AB05B054}"/>
              </a:ext>
            </a:extLst>
          </p:cNvPr>
          <p:cNvSpPr txBox="1"/>
          <p:nvPr userDrawn="1"/>
        </p:nvSpPr>
        <p:spPr>
          <a:xfrm>
            <a:off x="0" y="27429"/>
            <a:ext cx="9144000" cy="1692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Lecture 14: Midterm Debrief &amp; Compilers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5;p22">
            <a:extLst>
              <a:ext uri="{FF2B5EF4-FFF2-40B4-BE49-F238E27FC236}">
                <a16:creationId xmlns:a16="http://schemas.microsoft.com/office/drawing/2014/main" id="{437304A3-FDF1-DE0A-62F3-35DDF3CA5DE4}"/>
              </a:ext>
            </a:extLst>
          </p:cNvPr>
          <p:cNvSpPr txBox="1"/>
          <p:nvPr userDrawn="1"/>
        </p:nvSpPr>
        <p:spPr>
          <a:xfrm>
            <a:off x="7362275" y="27425"/>
            <a:ext cx="1781700" cy="1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CSE 390B, Spring 2022</a:t>
            </a:r>
            <a:endParaRPr sz="11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2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2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60680" algn="l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  <a:defRPr sz="2600" b="0"/>
            </a:lvl1pPr>
            <a:lvl2pPr marL="914400" lvl="1" indent="-382269" algn="l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Font typeface="Noto Sans Symbols"/>
              <a:buChar char="▪"/>
              <a:defRPr sz="2200"/>
            </a:lvl2pPr>
            <a:lvl3pPr marL="1371600" lvl="2" indent="-36830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2200"/>
              <a:buFont typeface="Arial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Font typeface="Calibri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Calibri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8" name="Google Shape;28;p2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ollEverywhere">
  <p:cSld name="PollEverywhere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25"/>
          <p:cNvSpPr txBox="1">
            <a:spLocks noGrp="1"/>
          </p:cNvSpPr>
          <p:nvPr>
            <p:ph type="sldNum" idx="12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1" name="Google Shape;31;p25"/>
          <p:cNvSpPr/>
          <p:nvPr/>
        </p:nvSpPr>
        <p:spPr>
          <a:xfrm>
            <a:off x="0" y="206019"/>
            <a:ext cx="9144000" cy="1063981"/>
          </a:xfrm>
          <a:prstGeom prst="rect">
            <a:avLst/>
          </a:prstGeom>
          <a:solidFill>
            <a:srgbClr val="4B2A8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32" name="Google Shape;32;p25"/>
          <p:cNvPicPr preferRelativeResize="0"/>
          <p:nvPr/>
        </p:nvPicPr>
        <p:blipFill rotWithShape="1">
          <a:blip r:embed="rId2">
            <a:alphaModFix/>
          </a:blip>
          <a:srcRect t="14966" b="14963"/>
          <a:stretch/>
        </p:blipFill>
        <p:spPr>
          <a:xfrm>
            <a:off x="241553" y="479874"/>
            <a:ext cx="3692944" cy="601177"/>
          </a:xfrm>
          <a:prstGeom prst="rect">
            <a:avLst/>
          </a:prstGeom>
          <a:noFill/>
          <a:ln>
            <a:noFill/>
          </a:ln>
        </p:spPr>
      </p:pic>
      <p:sp>
        <p:nvSpPr>
          <p:cNvPr id="33" name="Google Shape;33;p25" descr="Respond at https://pollev.com/cse390b. Options are:&#10;a) To grade you on whether or not you get the questions we ask correct&#10;b) to aid your learning by giving you a chance to practice applying the material we are covering&#10;c) to take attendance&#10;d) I'm not sure" title="Why are we using Poll Everywhere in lectures?"/>
          <p:cNvSpPr txBox="1">
            <a:spLocks noGrp="1"/>
          </p:cNvSpPr>
          <p:nvPr>
            <p:ph type="title"/>
          </p:nvPr>
        </p:nvSpPr>
        <p:spPr>
          <a:xfrm>
            <a:off x="377550" y="1598386"/>
            <a:ext cx="8388900" cy="111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25"/>
          <p:cNvSpPr txBox="1">
            <a:spLocks noGrp="1"/>
          </p:cNvSpPr>
          <p:nvPr>
            <p:ph type="body" idx="1"/>
          </p:nvPr>
        </p:nvSpPr>
        <p:spPr>
          <a:xfrm>
            <a:off x="377550" y="2888543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2766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1560"/>
              <a:buChar char="❖"/>
              <a:defRPr/>
            </a:lvl1pPr>
            <a:lvl2pPr marL="914400" lvl="1" indent="-382269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420"/>
              <a:buChar char="▪"/>
              <a:defRPr/>
            </a:lvl2pPr>
            <a:lvl3pPr marL="1371600" lvl="2" indent="-330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–"/>
              <a:defRPr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»"/>
              <a:defRPr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»"/>
              <a:defRPr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»"/>
              <a:defRPr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»"/>
              <a:defRPr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»"/>
              <a:defRPr/>
            </a:lvl9pPr>
          </a:lstStyle>
          <a:p>
            <a:endParaRPr/>
          </a:p>
        </p:txBody>
      </p:sp>
      <p:sp>
        <p:nvSpPr>
          <p:cNvPr id="35" name="Google Shape;35;p25"/>
          <p:cNvSpPr/>
          <p:nvPr/>
        </p:nvSpPr>
        <p:spPr>
          <a:xfrm>
            <a:off x="4944291" y="540630"/>
            <a:ext cx="3958156" cy="479667"/>
          </a:xfrm>
          <a:prstGeom prst="roundRect">
            <a:avLst>
              <a:gd name="adj" fmla="val 16667"/>
            </a:avLst>
          </a:prstGeom>
          <a:solidFill>
            <a:srgbClr val="714EA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alibri"/>
              <a:buNone/>
            </a:pPr>
            <a:r>
              <a:rPr lang="en-US"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Vote at https://pollev.com/cse390b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66461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2"/>
          <p:cNvSpPr txBox="1">
            <a:spLocks noGrp="1"/>
          </p:cNvSpPr>
          <p:nvPr>
            <p:ph type="title"/>
          </p:nvPr>
        </p:nvSpPr>
        <p:spPr>
          <a:xfrm>
            <a:off x="374090" y="371182"/>
            <a:ext cx="838891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11" name="Google Shape;11;p22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2766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4B2A85"/>
              </a:buClr>
              <a:buSzPts val="1560"/>
              <a:buFont typeface="Noto Sans Symbols"/>
              <a:buChar char="❖"/>
              <a:defRPr sz="2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2269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2420"/>
              <a:buFont typeface="Calibri"/>
              <a:buChar char="▪"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1600"/>
              <a:buFont typeface="Calibri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2000"/>
              <a:buFont typeface="Calibri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2"/>
          <p:cNvSpPr txBox="1">
            <a:spLocks noGrp="1"/>
          </p:cNvSpPr>
          <p:nvPr>
            <p:ph type="sldNum" idx="12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3" name="Google Shape;13;p22"/>
          <p:cNvSpPr/>
          <p:nvPr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4B2A8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" name="Google Shape;16;p22"/>
          <p:cNvSpPr txBox="1"/>
          <p:nvPr/>
        </p:nvSpPr>
        <p:spPr>
          <a:xfrm>
            <a:off x="0" y="27429"/>
            <a:ext cx="9144000" cy="1692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Lecture 14: Midterm Debrief &amp; Compilers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4" name="Google Shape;14;p22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26376" y="25342"/>
            <a:ext cx="2150721" cy="169037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Google Shape;15;p22"/>
          <p:cNvSpPr txBox="1"/>
          <p:nvPr/>
        </p:nvSpPr>
        <p:spPr>
          <a:xfrm>
            <a:off x="7362275" y="27425"/>
            <a:ext cx="1781700" cy="1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CSE 390B, Spring 2022</a:t>
            </a:r>
            <a:endParaRPr sz="11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"/>
          <p:cNvSpPr txBox="1">
            <a:spLocks noGrp="1"/>
          </p:cNvSpPr>
          <p:nvPr>
            <p:ph type="ctrTitle"/>
          </p:nvPr>
        </p:nvSpPr>
        <p:spPr>
          <a:xfrm>
            <a:off x="685800" y="2431662"/>
            <a:ext cx="7772400" cy="1789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b="0" dirty="0"/>
              <a:t>Midterm Debrief &amp;</a:t>
            </a:r>
            <a:br>
              <a:rPr lang="en-US" b="0" dirty="0"/>
            </a:br>
            <a:r>
              <a:rPr lang="en-US" b="0" dirty="0"/>
              <a:t>Compilers</a:t>
            </a:r>
            <a:endParaRPr sz="3100" dirty="0"/>
          </a:p>
        </p:txBody>
      </p:sp>
      <p:sp>
        <p:nvSpPr>
          <p:cNvPr id="34" name="Google Shape;34;p1"/>
          <p:cNvSpPr txBox="1">
            <a:spLocks noGrp="1"/>
          </p:cNvSpPr>
          <p:nvPr>
            <p:ph type="subTitle" idx="1"/>
          </p:nvPr>
        </p:nvSpPr>
        <p:spPr>
          <a:xfrm>
            <a:off x="685800" y="5191237"/>
            <a:ext cx="7772400" cy="13253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None/>
            </a:pPr>
            <a:r>
              <a:rPr lang="en-US" sz="2400" dirty="0"/>
              <a:t>Midterm Debrief, Introduction to Compilers, Project 7 Overview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Lecture Outline</a:t>
            </a:r>
            <a:endParaRPr/>
          </a:p>
        </p:txBody>
      </p:sp>
      <p:sp>
        <p:nvSpPr>
          <p:cNvPr id="42" name="Google Shape;42;p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>
                <a:solidFill>
                  <a:schemeClr val="tx1"/>
                </a:solidFill>
              </a:rPr>
              <a:t>Midterm Debrief</a:t>
            </a:r>
            <a:endParaRPr dirty="0">
              <a:solidFill>
                <a:schemeClr val="tx1"/>
              </a:solidFill>
            </a:endParaRPr>
          </a:p>
          <a:p>
            <a:pPr marL="640080" lvl="1" indent="-283464"/>
            <a:r>
              <a:rPr lang="en-US" dirty="0">
                <a:solidFill>
                  <a:schemeClr val="tx1"/>
                </a:solidFill>
              </a:rPr>
              <a:t>Grading Observations and Next Steps</a:t>
            </a:r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b="1" dirty="0">
                <a:solidFill>
                  <a:srgbClr val="4B2A85"/>
                </a:solidFill>
              </a:rPr>
              <a:t>Introduction to Compilers</a:t>
            </a:r>
            <a:endParaRPr b="1" dirty="0">
              <a:solidFill>
                <a:srgbClr val="4B2A85"/>
              </a:solidFill>
            </a:endParaRPr>
          </a:p>
          <a:p>
            <a:pPr marL="640080" lvl="1" indent="-283464"/>
            <a:r>
              <a:rPr lang="en-US" b="1" dirty="0">
                <a:solidFill>
                  <a:srgbClr val="4B2A85"/>
                </a:solidFill>
              </a:rPr>
              <a:t>Scanner: Process of Tokenizing an Input File</a:t>
            </a:r>
          </a:p>
          <a:p>
            <a:pPr marL="640080" lvl="1" indent="-283464"/>
            <a:r>
              <a:rPr lang="en-US" dirty="0">
                <a:solidFill>
                  <a:schemeClr val="tx1"/>
                </a:solidFill>
              </a:rPr>
              <a:t>Parser: Making Meaning From Tokens Through ASTs</a:t>
            </a:r>
          </a:p>
          <a:p>
            <a:pPr marL="640080" lvl="1" indent="-283464"/>
            <a:r>
              <a:rPr lang="en-US" dirty="0">
                <a:solidFill>
                  <a:schemeClr val="tx1"/>
                </a:solidFill>
              </a:rPr>
              <a:t>Type Checking, Optimization, and Code Generation</a:t>
            </a:r>
            <a:endParaRPr dirty="0">
              <a:solidFill>
                <a:schemeClr val="tx1"/>
              </a:solidFill>
            </a:endParaRPr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>
              <a:solidFill>
                <a:schemeClr val="tx1"/>
              </a:solidFill>
            </a:endParaRPr>
          </a:p>
          <a:p>
            <a:pPr marL="347472" lvl="0" indent="-347472"/>
            <a:r>
              <a:rPr lang="en-US" dirty="0">
                <a:solidFill>
                  <a:schemeClr val="tx1"/>
                </a:solidFill>
              </a:rPr>
              <a:t>Project 7 Overview</a:t>
            </a:r>
          </a:p>
          <a:p>
            <a:pPr marL="640080" lvl="1" indent="-283464"/>
            <a:r>
              <a:rPr lang="en-US" dirty="0">
                <a:solidFill>
                  <a:schemeClr val="tx1"/>
                </a:solidFill>
              </a:rPr>
              <a:t>Midterm Corrections, Professor Meeting Report</a:t>
            </a:r>
          </a:p>
        </p:txBody>
      </p:sp>
      <p:sp>
        <p:nvSpPr>
          <p:cNvPr id="43" name="Google Shape;43;p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10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261694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8;p7">
            <a:extLst>
              <a:ext uri="{FF2B5EF4-FFF2-40B4-BE49-F238E27FC236}">
                <a16:creationId xmlns:a16="http://schemas.microsoft.com/office/drawing/2014/main" id="{6C694559-29B8-8749-B4EE-CAC3ACF5568C}"/>
              </a:ext>
            </a:extLst>
          </p:cNvPr>
          <p:cNvSpPr txBox="1">
            <a:spLocks/>
          </p:cNvSpPr>
          <p:nvPr/>
        </p:nvSpPr>
        <p:spPr>
          <a:xfrm>
            <a:off x="374090" y="1486855"/>
            <a:ext cx="8388910" cy="12715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r>
              <a:rPr lang="en-US" sz="2600" dirty="0"/>
              <a:t>In which phase of the compiler would we check that parentheses takes precedence over arithmetic operations?</a:t>
            </a:r>
          </a:p>
        </p:txBody>
      </p:sp>
      <p:sp>
        <p:nvSpPr>
          <p:cNvPr id="197" name="Google Shape;197;p7"/>
          <p:cNvSpPr txBox="1">
            <a:spLocks noGrp="1"/>
          </p:cNvSpPr>
          <p:nvPr>
            <p:ph type="sldNum" idx="12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11</a:t>
            </a:fld>
            <a:endParaRPr/>
          </a:p>
        </p:txBody>
      </p:sp>
      <p:sp>
        <p:nvSpPr>
          <p:cNvPr id="7" name="Google Shape;199;p7">
            <a:extLst>
              <a:ext uri="{FF2B5EF4-FFF2-40B4-BE49-F238E27FC236}">
                <a16:creationId xmlns:a16="http://schemas.microsoft.com/office/drawing/2014/main" id="{4FFCC09C-21E9-C44B-8888-7164231F8602}"/>
              </a:ext>
            </a:extLst>
          </p:cNvPr>
          <p:cNvSpPr txBox="1">
            <a:spLocks/>
          </p:cNvSpPr>
          <p:nvPr/>
        </p:nvSpPr>
        <p:spPr>
          <a:xfrm>
            <a:off x="396875" y="2422933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2766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4B2A85"/>
              </a:buClr>
              <a:buSzPts val="1560"/>
              <a:buFont typeface="Noto Sans Symbols"/>
              <a:buChar char="❖"/>
              <a:defRPr sz="2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2269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2420"/>
              <a:buFont typeface="Calibri"/>
              <a:buChar char="▪"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1600"/>
              <a:buFont typeface="Calibri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2000"/>
              <a:buFont typeface="Calibri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610870" indent="-514350">
              <a:buSzPts val="2600"/>
              <a:buFont typeface="Arial"/>
              <a:buAutoNum type="alphaUcPeriod"/>
            </a:pPr>
            <a:r>
              <a:rPr lang="en-US" dirty="0">
                <a:solidFill>
                  <a:srgbClr val="FF9A01"/>
                </a:solidFill>
              </a:rPr>
              <a:t>Scanner</a:t>
            </a:r>
            <a:endParaRPr lang="en-US" dirty="0"/>
          </a:p>
          <a:p>
            <a:pPr marL="610870" indent="-514350">
              <a:buSzPts val="2600"/>
              <a:buFont typeface="Arial"/>
              <a:buAutoNum type="alphaUcPeriod"/>
            </a:pPr>
            <a:r>
              <a:rPr lang="en-US" dirty="0">
                <a:solidFill>
                  <a:srgbClr val="00B050"/>
                </a:solidFill>
              </a:rPr>
              <a:t>Parser</a:t>
            </a:r>
          </a:p>
          <a:p>
            <a:pPr marL="610870" indent="-514350">
              <a:buSzPts val="2600"/>
              <a:buFont typeface="Arial"/>
              <a:buAutoNum type="alphaUcPeriod"/>
            </a:pPr>
            <a:r>
              <a:rPr lang="en-US" dirty="0">
                <a:solidFill>
                  <a:srgbClr val="FF329A"/>
                </a:solidFill>
              </a:rPr>
              <a:t>Analysis (Type Checking and Optimization)</a:t>
            </a:r>
          </a:p>
          <a:p>
            <a:pPr marL="610870" indent="-514350">
              <a:buSzPts val="2600"/>
              <a:buFont typeface="Arial"/>
              <a:buAutoNum type="alphaUcPeriod"/>
            </a:pPr>
            <a:r>
              <a:rPr lang="en-US" dirty="0">
                <a:solidFill>
                  <a:srgbClr val="00B0F0"/>
                </a:solidFill>
              </a:rPr>
              <a:t>Code Generation</a:t>
            </a:r>
          </a:p>
          <a:p>
            <a:pPr marL="610870" indent="-514350">
              <a:buSzPts val="2600"/>
              <a:buFont typeface="Arial"/>
              <a:buAutoNum type="alphaUcPeriod"/>
            </a:pPr>
            <a:r>
              <a:rPr lang="en-US" dirty="0">
                <a:solidFill>
                  <a:srgbClr val="9A6533"/>
                </a:solidFill>
              </a:rPr>
              <a:t>We’re lost…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39810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7"/>
          <p:cNvSpPr/>
          <p:nvPr/>
        </p:nvSpPr>
        <p:spPr>
          <a:xfrm>
            <a:off x="89100" y="339975"/>
            <a:ext cx="8965800" cy="5702100"/>
          </a:xfrm>
          <a:prstGeom prst="rect">
            <a:avLst/>
          </a:prstGeom>
          <a:solidFill>
            <a:srgbClr val="76A5A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" name="Google Shape;133;p7"/>
          <p:cNvSpPr txBox="1">
            <a:spLocks noGrp="1"/>
          </p:cNvSpPr>
          <p:nvPr>
            <p:ph type="title"/>
          </p:nvPr>
        </p:nvSpPr>
        <p:spPr>
          <a:xfrm>
            <a:off x="357020" y="613750"/>
            <a:ext cx="21006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solidFill>
                  <a:srgbClr val="FFFFFF"/>
                </a:solidFill>
              </a:rPr>
              <a:t>Software</a:t>
            </a:r>
            <a:endParaRPr>
              <a:solidFill>
                <a:srgbClr val="FFFFFF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solidFill>
                  <a:srgbClr val="FFFFFF"/>
                </a:solidFill>
              </a:rPr>
              <a:t>Overview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134" name="Google Shape;134;p7"/>
          <p:cNvSpPr/>
          <p:nvPr/>
        </p:nvSpPr>
        <p:spPr>
          <a:xfrm>
            <a:off x="2746450" y="3710675"/>
            <a:ext cx="2802300" cy="1200000"/>
          </a:xfrm>
          <a:prstGeom prst="rect">
            <a:avLst/>
          </a:prstGeom>
          <a:solidFill>
            <a:srgbClr val="EFEFEF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x86, x86-64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ARM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RISC-V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00FF"/>
                </a:solidFill>
                <a:latin typeface="Calibri"/>
                <a:ea typeface="Calibri"/>
                <a:cs typeface="Calibri"/>
                <a:sym typeface="Calibri"/>
              </a:rPr>
              <a:t>HACK</a:t>
            </a:r>
            <a:endParaRPr sz="1400" b="1" i="0" u="none" strike="noStrike" cap="none">
              <a:solidFill>
                <a:srgbClr val="FF00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7"/>
          <p:cNvSpPr/>
          <p:nvPr/>
        </p:nvSpPr>
        <p:spPr>
          <a:xfrm>
            <a:off x="2961750" y="4018625"/>
            <a:ext cx="1437600" cy="584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Assembly Language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Google Shape;136;p7"/>
          <p:cNvSpPr/>
          <p:nvPr/>
        </p:nvSpPr>
        <p:spPr>
          <a:xfrm>
            <a:off x="5087063" y="5853125"/>
            <a:ext cx="14376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Machine Code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" name="Google Shape;137;p7"/>
          <p:cNvSpPr/>
          <p:nvPr/>
        </p:nvSpPr>
        <p:spPr>
          <a:xfrm>
            <a:off x="6142325" y="3710675"/>
            <a:ext cx="2802300" cy="1200000"/>
          </a:xfrm>
          <a:prstGeom prst="rect">
            <a:avLst/>
          </a:prstGeom>
          <a:solidFill>
            <a:srgbClr val="EFEFEF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Windows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Mac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Unix/Linux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Android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00FF"/>
                </a:solidFill>
                <a:latin typeface="Calibri"/>
                <a:ea typeface="Calibri"/>
                <a:cs typeface="Calibri"/>
                <a:sym typeface="Calibri"/>
              </a:rPr>
              <a:t>Hack OS</a:t>
            </a:r>
            <a:endParaRPr sz="1400" b="1" i="0" u="none" strike="noStrike" cap="none">
              <a:solidFill>
                <a:srgbClr val="FF00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" name="Google Shape;138;p7"/>
          <p:cNvSpPr/>
          <p:nvPr/>
        </p:nvSpPr>
        <p:spPr>
          <a:xfrm>
            <a:off x="6388700" y="3994375"/>
            <a:ext cx="1437600" cy="584100"/>
          </a:xfrm>
          <a:prstGeom prst="rect">
            <a:avLst/>
          </a:prstGeom>
          <a:solidFill>
            <a:srgbClr val="FFE599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Operating System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9" name="Google Shape;139;p7"/>
          <p:cNvSpPr txBox="1">
            <a:spLocks noGrp="1"/>
          </p:cNvSpPr>
          <p:nvPr>
            <p:ph type="title"/>
          </p:nvPr>
        </p:nvSpPr>
        <p:spPr>
          <a:xfrm>
            <a:off x="229220" y="5280075"/>
            <a:ext cx="23562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solidFill>
                  <a:srgbClr val="45818E"/>
                </a:solidFill>
              </a:rPr>
              <a:t>SOFTWARE</a:t>
            </a:r>
            <a:endParaRPr>
              <a:solidFill>
                <a:srgbClr val="45818E"/>
              </a:solidFill>
            </a:endParaRPr>
          </a:p>
        </p:txBody>
      </p:sp>
      <p:sp>
        <p:nvSpPr>
          <p:cNvPr id="140" name="Google Shape;140;p7"/>
          <p:cNvSpPr/>
          <p:nvPr/>
        </p:nvSpPr>
        <p:spPr>
          <a:xfrm>
            <a:off x="4813100" y="5221550"/>
            <a:ext cx="981000" cy="320700"/>
          </a:xfrm>
          <a:prstGeom prst="roundRect">
            <a:avLst>
              <a:gd name="adj" fmla="val 16667"/>
            </a:avLst>
          </a:prstGeom>
          <a:solidFill>
            <a:srgbClr val="93C47D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>
                <a:solidFill>
                  <a:srgbClr val="274E13"/>
                </a:solidFill>
                <a:latin typeface="Calibri"/>
                <a:ea typeface="Calibri"/>
                <a:cs typeface="Calibri"/>
                <a:sym typeface="Calibri"/>
              </a:rPr>
              <a:t>Assembler</a:t>
            </a:r>
            <a:endParaRPr sz="1200" b="1" i="0" u="none" strike="noStrike" cap="none">
              <a:solidFill>
                <a:srgbClr val="274E1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41" name="Google Shape;141;p7"/>
          <p:cNvGrpSpPr/>
          <p:nvPr/>
        </p:nvGrpSpPr>
        <p:grpSpPr>
          <a:xfrm>
            <a:off x="5376420" y="4867084"/>
            <a:ext cx="939284" cy="1029610"/>
            <a:chOff x="4704173" y="3604372"/>
            <a:chExt cx="492804" cy="540166"/>
          </a:xfrm>
        </p:grpSpPr>
        <p:sp>
          <p:nvSpPr>
            <p:cNvPr id="142" name="Google Shape;142;p7"/>
            <p:cNvSpPr/>
            <p:nvPr/>
          </p:nvSpPr>
          <p:spPr>
            <a:xfrm>
              <a:off x="4806900" y="3726938"/>
              <a:ext cx="288300" cy="417600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rgbClr val="3876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" name="Google Shape;143;p7"/>
            <p:cNvSpPr/>
            <p:nvPr/>
          </p:nvSpPr>
          <p:spPr>
            <a:xfrm rot="-3063482">
              <a:off x="4767512" y="3616962"/>
              <a:ext cx="142713" cy="231031"/>
            </a:xfrm>
            <a:prstGeom prst="rect">
              <a:avLst/>
            </a:prstGeom>
            <a:solidFill>
              <a:srgbClr val="3876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" name="Google Shape;144;p7"/>
            <p:cNvSpPr/>
            <p:nvPr/>
          </p:nvSpPr>
          <p:spPr>
            <a:xfrm rot="3109755">
              <a:off x="4990738" y="3617041"/>
              <a:ext cx="142717" cy="230942"/>
            </a:xfrm>
            <a:prstGeom prst="rect">
              <a:avLst/>
            </a:prstGeom>
            <a:solidFill>
              <a:srgbClr val="3876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45" name="Google Shape;145;p7"/>
          <p:cNvSpPr/>
          <p:nvPr/>
        </p:nvSpPr>
        <p:spPr>
          <a:xfrm>
            <a:off x="2746450" y="2097075"/>
            <a:ext cx="3001800" cy="996900"/>
          </a:xfrm>
          <a:prstGeom prst="rect">
            <a:avLst/>
          </a:prstGeom>
          <a:solidFill>
            <a:srgbClr val="EFEFEF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Java Byte Code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00FF"/>
                </a:solidFill>
                <a:latin typeface="Calibri"/>
                <a:ea typeface="Calibri"/>
                <a:cs typeface="Calibri"/>
                <a:sym typeface="Calibri"/>
              </a:rPr>
              <a:t>Jack VM Code</a:t>
            </a:r>
            <a:endParaRPr sz="1400" b="1" i="0" u="none" strike="noStrike" cap="none">
              <a:solidFill>
                <a:srgbClr val="FF00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" name="Google Shape;146;p7"/>
          <p:cNvSpPr/>
          <p:nvPr/>
        </p:nvSpPr>
        <p:spPr>
          <a:xfrm>
            <a:off x="2746450" y="479950"/>
            <a:ext cx="2802300" cy="1029600"/>
          </a:xfrm>
          <a:prstGeom prst="rect">
            <a:avLst/>
          </a:prstGeom>
          <a:solidFill>
            <a:srgbClr val="EFEFEF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Java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Python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C/C++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00FF"/>
                </a:solidFill>
                <a:latin typeface="Calibri"/>
                <a:ea typeface="Calibri"/>
                <a:cs typeface="Calibri"/>
                <a:sym typeface="Calibri"/>
              </a:rPr>
              <a:t>Jack</a:t>
            </a:r>
            <a:endParaRPr sz="1400" b="1" i="0" u="none" strike="noStrike" cap="none">
              <a:solidFill>
                <a:srgbClr val="FF00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" name="Google Shape;147;p7"/>
          <p:cNvSpPr/>
          <p:nvPr/>
        </p:nvSpPr>
        <p:spPr>
          <a:xfrm>
            <a:off x="2953675" y="702700"/>
            <a:ext cx="1437600" cy="584100"/>
          </a:xfrm>
          <a:prstGeom prst="rect">
            <a:avLst/>
          </a:prstGeom>
          <a:solidFill>
            <a:srgbClr val="FFE599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High-Level Language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" name="Google Shape;148;p7"/>
          <p:cNvSpPr/>
          <p:nvPr/>
        </p:nvSpPr>
        <p:spPr>
          <a:xfrm>
            <a:off x="2953675" y="2303475"/>
            <a:ext cx="1437600" cy="584100"/>
          </a:xfrm>
          <a:prstGeom prst="rect">
            <a:avLst/>
          </a:prstGeom>
          <a:solidFill>
            <a:srgbClr val="FFE599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Intermediate Language(s)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9" name="Google Shape;149;p7"/>
          <p:cNvSpPr/>
          <p:nvPr/>
        </p:nvSpPr>
        <p:spPr>
          <a:xfrm>
            <a:off x="3069575" y="3241975"/>
            <a:ext cx="1050900" cy="320700"/>
          </a:xfrm>
          <a:prstGeom prst="roundRect">
            <a:avLst>
              <a:gd name="adj" fmla="val 16667"/>
            </a:avLst>
          </a:prstGeom>
          <a:solidFill>
            <a:srgbClr val="FFE599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>
                <a:solidFill>
                  <a:srgbClr val="7F6000"/>
                </a:solidFill>
                <a:latin typeface="Calibri"/>
                <a:ea typeface="Calibri"/>
                <a:cs typeface="Calibri"/>
                <a:sym typeface="Calibri"/>
              </a:rPr>
              <a:t>Compiler</a:t>
            </a:r>
            <a:endParaRPr sz="1200" b="1" i="0" u="none" strike="noStrike" cap="none">
              <a:solidFill>
                <a:srgbClr val="7F6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" name="Google Shape;150;p7"/>
          <p:cNvSpPr/>
          <p:nvPr/>
        </p:nvSpPr>
        <p:spPr>
          <a:xfrm>
            <a:off x="3069575" y="1642963"/>
            <a:ext cx="1050900" cy="320700"/>
          </a:xfrm>
          <a:prstGeom prst="roundRect">
            <a:avLst>
              <a:gd name="adj" fmla="val 16667"/>
            </a:avLst>
          </a:prstGeom>
          <a:solidFill>
            <a:srgbClr val="FFE599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>
                <a:solidFill>
                  <a:srgbClr val="7F6000"/>
                </a:solidFill>
                <a:latin typeface="Calibri"/>
                <a:ea typeface="Calibri"/>
                <a:cs typeface="Calibri"/>
                <a:sym typeface="Calibri"/>
              </a:rPr>
              <a:t>Compiler</a:t>
            </a:r>
            <a:endParaRPr sz="1200" b="1" i="0" u="none" strike="noStrike" cap="none">
              <a:solidFill>
                <a:srgbClr val="7F6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1" name="Google Shape;151;p7"/>
          <p:cNvSpPr/>
          <p:nvPr/>
        </p:nvSpPr>
        <p:spPr>
          <a:xfrm>
            <a:off x="3949600" y="1576213"/>
            <a:ext cx="396000" cy="4542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F1C23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" name="Google Shape;152;p7"/>
          <p:cNvSpPr/>
          <p:nvPr/>
        </p:nvSpPr>
        <p:spPr>
          <a:xfrm>
            <a:off x="4120475" y="3241975"/>
            <a:ext cx="1511700" cy="320700"/>
          </a:xfrm>
          <a:prstGeom prst="roundRect">
            <a:avLst>
              <a:gd name="adj" fmla="val 16667"/>
            </a:avLst>
          </a:prstGeom>
          <a:solidFill>
            <a:srgbClr val="FFE599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>
                <a:solidFill>
                  <a:srgbClr val="7F6000"/>
                </a:solidFill>
                <a:latin typeface="Calibri"/>
                <a:ea typeface="Calibri"/>
                <a:cs typeface="Calibri"/>
                <a:sym typeface="Calibri"/>
              </a:rPr>
              <a:t>(VM Translator)</a:t>
            </a:r>
            <a:endParaRPr sz="1200" b="1" i="0" u="none" strike="noStrike" cap="none">
              <a:solidFill>
                <a:srgbClr val="7F6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3" name="Google Shape;153;p7"/>
          <p:cNvSpPr/>
          <p:nvPr/>
        </p:nvSpPr>
        <p:spPr>
          <a:xfrm>
            <a:off x="3949600" y="3175213"/>
            <a:ext cx="396000" cy="4542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F1C23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" name="Google Shape;154;p7"/>
          <p:cNvSpPr/>
          <p:nvPr/>
        </p:nvSpPr>
        <p:spPr>
          <a:xfrm rot="-5400000" flipH="1">
            <a:off x="971650" y="2482000"/>
            <a:ext cx="2831700" cy="619200"/>
          </a:xfrm>
          <a:prstGeom prst="uturnArrow">
            <a:avLst>
              <a:gd name="adj1" fmla="val 39660"/>
              <a:gd name="adj2" fmla="val 25000"/>
              <a:gd name="adj3" fmla="val 25000"/>
              <a:gd name="adj4" fmla="val 49545"/>
              <a:gd name="adj5" fmla="val 100000"/>
            </a:avLst>
          </a:prstGeom>
          <a:solidFill>
            <a:srgbClr val="E6913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5" name="Google Shape;155;p7"/>
          <p:cNvSpPr txBox="1"/>
          <p:nvPr/>
        </p:nvSpPr>
        <p:spPr>
          <a:xfrm>
            <a:off x="631596" y="2963925"/>
            <a:ext cx="1446304" cy="45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783F04"/>
                </a:solidFill>
                <a:latin typeface="Calibri"/>
                <a:ea typeface="Calibri"/>
                <a:cs typeface="Calibri"/>
                <a:sym typeface="Calibri"/>
              </a:rPr>
              <a:t>(Project 8)</a:t>
            </a:r>
            <a:endParaRPr sz="1400" b="1" i="0" u="none" strike="noStrike" cap="none" dirty="0">
              <a:solidFill>
                <a:srgbClr val="783F0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Google Shape;156;p7"/>
          <p:cNvSpPr/>
          <p:nvPr/>
        </p:nvSpPr>
        <p:spPr>
          <a:xfrm>
            <a:off x="1153400" y="2631238"/>
            <a:ext cx="1050900" cy="320700"/>
          </a:xfrm>
          <a:prstGeom prst="roundRect">
            <a:avLst>
              <a:gd name="adj" fmla="val 16667"/>
            </a:avLst>
          </a:prstGeom>
          <a:solidFill>
            <a:srgbClr val="F9CB9C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>
                <a:solidFill>
                  <a:srgbClr val="783F04"/>
                </a:solidFill>
                <a:latin typeface="Calibri"/>
                <a:ea typeface="Calibri"/>
                <a:cs typeface="Calibri"/>
                <a:sym typeface="Calibri"/>
              </a:rPr>
              <a:t>Compiler</a:t>
            </a:r>
            <a:endParaRPr sz="1200" b="1" i="0" u="none" strike="noStrike" cap="none">
              <a:solidFill>
                <a:srgbClr val="783F0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5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The Compiler: Implementation</a:t>
            </a:r>
            <a:endParaRPr/>
          </a:p>
        </p:txBody>
      </p:sp>
      <p:sp>
        <p:nvSpPr>
          <p:cNvPr id="202" name="Google Shape;202;p5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13</a:t>
            </a:fld>
            <a:endParaRPr/>
          </a:p>
        </p:txBody>
      </p:sp>
      <p:sp>
        <p:nvSpPr>
          <p:cNvPr id="203" name="Google Shape;203;p54"/>
          <p:cNvSpPr/>
          <p:nvPr/>
        </p:nvSpPr>
        <p:spPr>
          <a:xfrm rot="10800000" flipH="1">
            <a:off x="425025" y="3470650"/>
            <a:ext cx="485400" cy="1104600"/>
          </a:xfrm>
          <a:prstGeom prst="bentArrow">
            <a:avLst>
              <a:gd name="adj1" fmla="val 41976"/>
              <a:gd name="adj2" fmla="val 33019"/>
              <a:gd name="adj3" fmla="val 25000"/>
              <a:gd name="adj4" fmla="val 43750"/>
            </a:avLst>
          </a:prstGeom>
          <a:solidFill>
            <a:srgbClr val="B7B7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4" name="Google Shape;204;p54"/>
          <p:cNvSpPr/>
          <p:nvPr/>
        </p:nvSpPr>
        <p:spPr>
          <a:xfrm>
            <a:off x="1288638" y="4040950"/>
            <a:ext cx="1174800" cy="659700"/>
          </a:xfrm>
          <a:prstGeom prst="rect">
            <a:avLst/>
          </a:prstGeom>
          <a:solidFill>
            <a:srgbClr val="FCE5CD"/>
          </a:solidFill>
          <a:ln w="28575" cap="flat" cmpd="sng">
            <a:solidFill>
              <a:srgbClr val="B45F0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Scanner</a:t>
            </a:r>
            <a:endParaRPr sz="1800" b="1" i="0" u="none" strike="noStrike" cap="none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5" name="Google Shape;205;p54"/>
          <p:cNvSpPr/>
          <p:nvPr/>
        </p:nvSpPr>
        <p:spPr>
          <a:xfrm>
            <a:off x="2630630" y="4040950"/>
            <a:ext cx="1174800" cy="659700"/>
          </a:xfrm>
          <a:prstGeom prst="rect">
            <a:avLst/>
          </a:prstGeom>
          <a:solidFill>
            <a:srgbClr val="FCE5CD"/>
          </a:solidFill>
          <a:ln w="28575" cap="flat" cmpd="sng">
            <a:solidFill>
              <a:srgbClr val="B45F0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Parser</a:t>
            </a:r>
            <a:endParaRPr sz="1800" b="1" i="0" u="none" strike="noStrike" cap="none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6" name="Google Shape;206;p54"/>
          <p:cNvSpPr/>
          <p:nvPr/>
        </p:nvSpPr>
        <p:spPr>
          <a:xfrm>
            <a:off x="3972622" y="4040950"/>
            <a:ext cx="1174800" cy="659700"/>
          </a:xfrm>
          <a:prstGeom prst="rect">
            <a:avLst/>
          </a:prstGeom>
          <a:solidFill>
            <a:srgbClr val="FCE5CD"/>
          </a:solidFill>
          <a:ln w="28575" cap="flat" cmpd="sng">
            <a:solidFill>
              <a:srgbClr val="B45F0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Type Checker</a:t>
            </a:r>
            <a:endParaRPr sz="1800" b="1" i="0" u="none" strike="noStrike" cap="none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7" name="Google Shape;207;p54"/>
          <p:cNvSpPr/>
          <p:nvPr/>
        </p:nvSpPr>
        <p:spPr>
          <a:xfrm>
            <a:off x="5314614" y="4040950"/>
            <a:ext cx="1174800" cy="659700"/>
          </a:xfrm>
          <a:prstGeom prst="rect">
            <a:avLst/>
          </a:prstGeom>
          <a:solidFill>
            <a:srgbClr val="FCE5CD"/>
          </a:solidFill>
          <a:ln w="28575" cap="flat" cmpd="sng">
            <a:solidFill>
              <a:srgbClr val="B45F0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Optimizer</a:t>
            </a:r>
            <a:endParaRPr sz="1800" b="1" i="0" u="none" strike="noStrike" cap="none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8" name="Google Shape;208;p54"/>
          <p:cNvSpPr/>
          <p:nvPr/>
        </p:nvSpPr>
        <p:spPr>
          <a:xfrm>
            <a:off x="6656606" y="4040950"/>
            <a:ext cx="1174800" cy="659700"/>
          </a:xfrm>
          <a:prstGeom prst="rect">
            <a:avLst/>
          </a:prstGeom>
          <a:solidFill>
            <a:srgbClr val="FCE5CD"/>
          </a:solidFill>
          <a:ln w="28575" cap="flat" cmpd="sng">
            <a:solidFill>
              <a:srgbClr val="B45F0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Code Generator</a:t>
            </a:r>
            <a:endParaRPr sz="1800" b="1" i="0" u="none" strike="noStrike" cap="none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9" name="Google Shape;209;p54"/>
          <p:cNvSpPr/>
          <p:nvPr/>
        </p:nvSpPr>
        <p:spPr>
          <a:xfrm rot="5400000" flipH="1">
            <a:off x="7897525" y="3656650"/>
            <a:ext cx="1065600" cy="519000"/>
          </a:xfrm>
          <a:prstGeom prst="bentArrow">
            <a:avLst>
              <a:gd name="adj1" fmla="val 37432"/>
              <a:gd name="adj2" fmla="val 33019"/>
              <a:gd name="adj3" fmla="val 25000"/>
              <a:gd name="adj4" fmla="val 43750"/>
            </a:avLst>
          </a:prstGeom>
          <a:solidFill>
            <a:srgbClr val="B7B7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10" name="Google Shape;210;p54"/>
          <p:cNvGrpSpPr/>
          <p:nvPr/>
        </p:nvGrpSpPr>
        <p:grpSpPr>
          <a:xfrm>
            <a:off x="425024" y="5303775"/>
            <a:ext cx="1896101" cy="1253100"/>
            <a:chOff x="114749" y="5313500"/>
            <a:chExt cx="1896101" cy="1253100"/>
          </a:xfrm>
        </p:grpSpPr>
        <p:sp>
          <p:nvSpPr>
            <p:cNvPr id="211" name="Google Shape;211;p54"/>
            <p:cNvSpPr/>
            <p:nvPr/>
          </p:nvSpPr>
          <p:spPr>
            <a:xfrm>
              <a:off x="114749" y="5313500"/>
              <a:ext cx="1896101" cy="1253100"/>
            </a:xfrm>
            <a:prstGeom prst="wedgeRectCallout">
              <a:avLst>
                <a:gd name="adj1" fmla="val 26273"/>
                <a:gd name="adj2" fmla="val -93410"/>
              </a:avLst>
            </a:prstGeom>
            <a:solidFill>
              <a:srgbClr val="FCE5C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Break string into discrete </a:t>
              </a:r>
              <a:r>
                <a:rPr lang="en-US" sz="1400" b="1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tokens</a:t>
              </a:r>
              <a:r>
                <a:rPr lang="en-US" sz="14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:</a:t>
              </a:r>
              <a:endPara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endPara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  etc.</a:t>
              </a:r>
              <a:endPara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2" name="Google Shape;212;p54"/>
            <p:cNvSpPr/>
            <p:nvPr/>
          </p:nvSpPr>
          <p:spPr>
            <a:xfrm>
              <a:off x="225047" y="5886600"/>
              <a:ext cx="426642" cy="262200"/>
            </a:xfrm>
            <a:prstGeom prst="roundRect">
              <a:avLst>
                <a:gd name="adj" fmla="val 16667"/>
              </a:avLst>
            </a:prstGeom>
            <a:solidFill>
              <a:srgbClr val="4581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IF</a:t>
              </a:r>
              <a:endParaRPr sz="12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213" name="Google Shape;213;p54"/>
            <p:cNvSpPr/>
            <p:nvPr/>
          </p:nvSpPr>
          <p:spPr>
            <a:xfrm>
              <a:off x="678597" y="5886600"/>
              <a:ext cx="364878" cy="262200"/>
            </a:xfrm>
            <a:prstGeom prst="roundRect">
              <a:avLst>
                <a:gd name="adj" fmla="val 16667"/>
              </a:avLst>
            </a:prstGeom>
            <a:solidFill>
              <a:srgbClr val="4581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(</a:t>
              </a:r>
              <a:endParaRPr sz="12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214" name="Google Shape;214;p54"/>
            <p:cNvSpPr/>
            <p:nvPr/>
          </p:nvSpPr>
          <p:spPr>
            <a:xfrm>
              <a:off x="225047" y="6207500"/>
              <a:ext cx="543120" cy="262200"/>
            </a:xfrm>
            <a:prstGeom prst="roundRect">
              <a:avLst>
                <a:gd name="adj" fmla="val 16667"/>
              </a:avLst>
            </a:prstGeom>
            <a:solidFill>
              <a:srgbClr val="4581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==</a:t>
              </a:r>
              <a:endParaRPr sz="12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215" name="Google Shape;215;p54"/>
            <p:cNvSpPr/>
            <p:nvPr/>
          </p:nvSpPr>
          <p:spPr>
            <a:xfrm>
              <a:off x="1076946" y="5886600"/>
              <a:ext cx="801925" cy="262200"/>
            </a:xfrm>
            <a:prstGeom prst="roundRect">
              <a:avLst>
                <a:gd name="adj" fmla="val 16667"/>
              </a:avLst>
            </a:prstGeom>
            <a:solidFill>
              <a:srgbClr val="4581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ID(n)</a:t>
              </a:r>
              <a:endParaRPr sz="12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216" name="Google Shape;216;p54"/>
            <p:cNvSpPr/>
            <p:nvPr/>
          </p:nvSpPr>
          <p:spPr>
            <a:xfrm>
              <a:off x="778446" y="6207500"/>
              <a:ext cx="801925" cy="262200"/>
            </a:xfrm>
            <a:prstGeom prst="roundRect">
              <a:avLst>
                <a:gd name="adj" fmla="val 16667"/>
              </a:avLst>
            </a:prstGeom>
            <a:solidFill>
              <a:srgbClr val="4581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NUM(0)</a:t>
              </a:r>
              <a:endParaRPr sz="12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</p:grpSp>
      <p:sp>
        <p:nvSpPr>
          <p:cNvPr id="227" name="Google Shape;227;p54"/>
          <p:cNvSpPr/>
          <p:nvPr/>
        </p:nvSpPr>
        <p:spPr>
          <a:xfrm>
            <a:off x="240351" y="1234081"/>
            <a:ext cx="3143872" cy="2029275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public int fact(int n) {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if (n == 0) {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return 1;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} else {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return n * fact(n - 1);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}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High-Level Language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8" name="Google Shape;228;p54"/>
          <p:cNvSpPr/>
          <p:nvPr/>
        </p:nvSpPr>
        <p:spPr>
          <a:xfrm>
            <a:off x="6026050" y="1357064"/>
            <a:ext cx="2877600" cy="1867897"/>
          </a:xfrm>
          <a:prstGeom prst="rect">
            <a:avLst/>
          </a:prstGeom>
          <a:solidFill>
            <a:srgbClr val="CFE2F3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(fact)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@R0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M=M+1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D=A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@ifbranch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D;JEQ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Assembly Language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p11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Aside: The Jack Language</a:t>
            </a:r>
            <a:endParaRPr dirty="0"/>
          </a:p>
        </p:txBody>
      </p:sp>
      <p:sp>
        <p:nvSpPr>
          <p:cNvPr id="243" name="Google Shape;243;p11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14</a:t>
            </a:fld>
            <a:endParaRPr/>
          </a:p>
        </p:txBody>
      </p:sp>
      <p:sp>
        <p:nvSpPr>
          <p:cNvPr id="244" name="Google Shape;244;p11"/>
          <p:cNvSpPr/>
          <p:nvPr/>
        </p:nvSpPr>
        <p:spPr>
          <a:xfrm>
            <a:off x="5318157" y="3999675"/>
            <a:ext cx="2585768" cy="22365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function void main() {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var int a, bar;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let bar = 10;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method int f(int a) {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return 2;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Jack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5" name="Google Shape;245;p11"/>
          <p:cNvSpPr/>
          <p:nvPr/>
        </p:nvSpPr>
        <p:spPr>
          <a:xfrm>
            <a:off x="1320600" y="3999675"/>
            <a:ext cx="2481300" cy="22365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static void main() {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int a, bar;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bar = 10;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int f(int a) {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return 2;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Java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6" name="Google Shape;246;p11"/>
          <p:cNvSpPr txBox="1"/>
          <p:nvPr/>
        </p:nvSpPr>
        <p:spPr>
          <a:xfrm>
            <a:off x="4149625" y="4564275"/>
            <a:ext cx="820800" cy="110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400"/>
              <a:buFont typeface="Arial"/>
              <a:buNone/>
            </a:pPr>
            <a:r>
              <a:rPr lang="en-US" sz="6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≈</a:t>
            </a:r>
            <a:endParaRPr sz="6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7" name="Google Shape;247;p11"/>
          <p:cNvSpPr/>
          <p:nvPr/>
        </p:nvSpPr>
        <p:spPr>
          <a:xfrm>
            <a:off x="3225895" y="5899356"/>
            <a:ext cx="679800" cy="365100"/>
          </a:xfrm>
          <a:prstGeom prst="ellipse">
            <a:avLst/>
          </a:prstGeom>
          <a:noFill/>
          <a:ln w="19050" cap="flat" cmpd="sng">
            <a:solidFill>
              <a:srgbClr val="CC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8" name="Google Shape;248;p11"/>
          <p:cNvSpPr/>
          <p:nvPr/>
        </p:nvSpPr>
        <p:spPr>
          <a:xfrm>
            <a:off x="7327820" y="5899356"/>
            <a:ext cx="679800" cy="365100"/>
          </a:xfrm>
          <a:prstGeom prst="ellipse">
            <a:avLst/>
          </a:prstGeom>
          <a:noFill/>
          <a:ln w="19050" cap="flat" cmpd="sng">
            <a:solidFill>
              <a:srgbClr val="CC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9" name="Google Shape;249;p11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The High-Level Language we will use to program your Hack computer</a:t>
            </a:r>
            <a:endParaRPr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Very similar to Java: mostly just a different set of keywords sprinkled around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Makes compiling easier</a:t>
            </a: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p13"/>
          <p:cNvSpPr txBox="1">
            <a:spLocks noGrp="1"/>
          </p:cNvSpPr>
          <p:nvPr>
            <p:ph type="title"/>
          </p:nvPr>
        </p:nvSpPr>
        <p:spPr>
          <a:xfrm>
            <a:off x="357020" y="435675"/>
            <a:ext cx="26931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The Scanner</a:t>
            </a:r>
            <a:endParaRPr/>
          </a:p>
        </p:txBody>
      </p:sp>
      <p:sp>
        <p:nvSpPr>
          <p:cNvPr id="257" name="Google Shape;257;p13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15</a:t>
            </a:fld>
            <a:endParaRPr/>
          </a:p>
        </p:txBody>
      </p:sp>
      <p:sp>
        <p:nvSpPr>
          <p:cNvPr id="258" name="Google Shape;258;p13"/>
          <p:cNvSpPr/>
          <p:nvPr/>
        </p:nvSpPr>
        <p:spPr>
          <a:xfrm>
            <a:off x="2590288" y="2911675"/>
            <a:ext cx="1174800" cy="659700"/>
          </a:xfrm>
          <a:prstGeom prst="rect">
            <a:avLst/>
          </a:prstGeom>
          <a:solidFill>
            <a:srgbClr val="FCE5CD"/>
          </a:solidFill>
          <a:ln w="28575" cap="flat" cmpd="sng">
            <a:solidFill>
              <a:srgbClr val="B45F0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Scanner</a:t>
            </a:r>
            <a:endParaRPr sz="1800" b="1" i="0" u="none" strike="noStrike" cap="none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9" name="Google Shape;259;p13"/>
          <p:cNvSpPr/>
          <p:nvPr/>
        </p:nvSpPr>
        <p:spPr>
          <a:xfrm>
            <a:off x="425025" y="1284175"/>
            <a:ext cx="2877600" cy="12846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function void main() {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var int a, bar;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let bar=10; // init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Jack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0" name="Google Shape;260;p13"/>
          <p:cNvSpPr/>
          <p:nvPr/>
        </p:nvSpPr>
        <p:spPr>
          <a:xfrm>
            <a:off x="4648925" y="543975"/>
            <a:ext cx="4050600" cy="30600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Token Stream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1" name="Google Shape;261;p13"/>
          <p:cNvSpPr/>
          <p:nvPr/>
        </p:nvSpPr>
        <p:spPr>
          <a:xfrm>
            <a:off x="4941375" y="864475"/>
            <a:ext cx="1122008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FUNCTION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62" name="Google Shape;262;p13"/>
          <p:cNvSpPr/>
          <p:nvPr/>
        </p:nvSpPr>
        <p:spPr>
          <a:xfrm>
            <a:off x="6072404" y="864475"/>
            <a:ext cx="715842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VOID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63" name="Google Shape;263;p13"/>
          <p:cNvSpPr/>
          <p:nvPr/>
        </p:nvSpPr>
        <p:spPr>
          <a:xfrm>
            <a:off x="6801352" y="864475"/>
            <a:ext cx="1122008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ID(main)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64" name="Google Shape;264;p13"/>
          <p:cNvSpPr/>
          <p:nvPr/>
        </p:nvSpPr>
        <p:spPr>
          <a:xfrm>
            <a:off x="4941375" y="1284175"/>
            <a:ext cx="931964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LPAREN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65" name="Google Shape;265;p13"/>
          <p:cNvSpPr/>
          <p:nvPr/>
        </p:nvSpPr>
        <p:spPr>
          <a:xfrm>
            <a:off x="5900000" y="1284175"/>
            <a:ext cx="931964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RPAREN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66" name="Google Shape;266;p13"/>
          <p:cNvSpPr/>
          <p:nvPr/>
        </p:nvSpPr>
        <p:spPr>
          <a:xfrm>
            <a:off x="6858625" y="1284175"/>
            <a:ext cx="931964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LCURLY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67" name="Google Shape;267;p13"/>
          <p:cNvSpPr/>
          <p:nvPr/>
        </p:nvSpPr>
        <p:spPr>
          <a:xfrm>
            <a:off x="7817250" y="1284175"/>
            <a:ext cx="662382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VAR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68" name="Google Shape;268;p13"/>
          <p:cNvSpPr/>
          <p:nvPr/>
        </p:nvSpPr>
        <p:spPr>
          <a:xfrm>
            <a:off x="4941375" y="1680275"/>
            <a:ext cx="662382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69" name="Google Shape;269;p13"/>
          <p:cNvSpPr/>
          <p:nvPr/>
        </p:nvSpPr>
        <p:spPr>
          <a:xfrm>
            <a:off x="5638023" y="1680275"/>
            <a:ext cx="882742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ID(a)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70" name="Google Shape;270;p13"/>
          <p:cNvSpPr/>
          <p:nvPr/>
        </p:nvSpPr>
        <p:spPr>
          <a:xfrm>
            <a:off x="6556325" y="1681098"/>
            <a:ext cx="882742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COMMA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71" name="Google Shape;271;p13"/>
          <p:cNvSpPr/>
          <p:nvPr/>
        </p:nvSpPr>
        <p:spPr>
          <a:xfrm>
            <a:off x="7465200" y="1680917"/>
            <a:ext cx="10692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ID(bar)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72" name="Google Shape;272;p13"/>
          <p:cNvSpPr/>
          <p:nvPr/>
        </p:nvSpPr>
        <p:spPr>
          <a:xfrm>
            <a:off x="4941375" y="2093300"/>
            <a:ext cx="127652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SEMICOLON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73" name="Google Shape;273;p13"/>
          <p:cNvSpPr/>
          <p:nvPr/>
        </p:nvSpPr>
        <p:spPr>
          <a:xfrm>
            <a:off x="6005550" y="2503225"/>
            <a:ext cx="10692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NUM(10)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74" name="Google Shape;274;p13"/>
          <p:cNvSpPr/>
          <p:nvPr/>
        </p:nvSpPr>
        <p:spPr>
          <a:xfrm>
            <a:off x="6264494" y="2086147"/>
            <a:ext cx="662382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LET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75" name="Google Shape;275;p13"/>
          <p:cNvSpPr/>
          <p:nvPr/>
        </p:nvSpPr>
        <p:spPr>
          <a:xfrm>
            <a:off x="4941375" y="2501200"/>
            <a:ext cx="101248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EQUALS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76" name="Google Shape;276;p13"/>
          <p:cNvSpPr/>
          <p:nvPr/>
        </p:nvSpPr>
        <p:spPr>
          <a:xfrm>
            <a:off x="6973475" y="2096875"/>
            <a:ext cx="1122008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ID(bar)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77" name="Google Shape;277;p13"/>
          <p:cNvSpPr/>
          <p:nvPr/>
        </p:nvSpPr>
        <p:spPr>
          <a:xfrm>
            <a:off x="7121925" y="2503225"/>
            <a:ext cx="127652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SEMICOLON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78" name="Google Shape;278;p13"/>
          <p:cNvSpPr/>
          <p:nvPr/>
        </p:nvSpPr>
        <p:spPr>
          <a:xfrm>
            <a:off x="4941375" y="2911675"/>
            <a:ext cx="931964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RCURLY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79" name="Google Shape;279;p13"/>
          <p:cNvSpPr/>
          <p:nvPr/>
        </p:nvSpPr>
        <p:spPr>
          <a:xfrm rot="10800000" flipH="1">
            <a:off x="1697550" y="2719825"/>
            <a:ext cx="818400" cy="786900"/>
          </a:xfrm>
          <a:prstGeom prst="bentArrow">
            <a:avLst>
              <a:gd name="adj1" fmla="val 41976"/>
              <a:gd name="adj2" fmla="val 33019"/>
              <a:gd name="adj3" fmla="val 25000"/>
              <a:gd name="adj4" fmla="val 43750"/>
            </a:avLst>
          </a:prstGeom>
          <a:solidFill>
            <a:srgbClr val="B7B7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0" name="Google Shape;280;p13"/>
          <p:cNvSpPr/>
          <p:nvPr/>
        </p:nvSpPr>
        <p:spPr>
          <a:xfrm>
            <a:off x="3877613" y="2945275"/>
            <a:ext cx="658800" cy="5925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B7B7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13"/>
          <p:cNvSpPr txBox="1"/>
          <p:nvPr/>
        </p:nvSpPr>
        <p:spPr>
          <a:xfrm>
            <a:off x="396875" y="3756480"/>
            <a:ext cx="8366125" cy="30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marR="0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2080"/>
              <a:buFont typeface="Noto Sans Symbols"/>
              <a:buChar char="❖"/>
            </a:pPr>
            <a:r>
              <a:rPr lang="en-US" sz="2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Reads a giant string, breaks down into tokens</a:t>
            </a:r>
            <a:endParaRPr dirty="0"/>
          </a:p>
          <a:p>
            <a:pPr marL="640080" marR="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Clr>
                <a:srgbClr val="4B2A85"/>
              </a:buClr>
              <a:buSzPts val="2420"/>
              <a:buFont typeface="Noto Sans Symbols"/>
              <a:buChar char="▪"/>
            </a:pPr>
            <a:r>
              <a:rPr lang="en-US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Each token has a type: what role does this token play?</a:t>
            </a:r>
            <a:endParaRPr dirty="0"/>
          </a:p>
          <a:p>
            <a:pPr marL="1051560" marR="0" lvl="2" indent="-27432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2200"/>
              <a:buFont typeface="Arial"/>
              <a:buChar char="•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E.g.,                   is a type representing an occurrence of “{“</a:t>
            </a:r>
            <a:endParaRPr dirty="0"/>
          </a:p>
          <a:p>
            <a:pPr marL="640080" marR="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Clr>
                <a:srgbClr val="4B2A85"/>
              </a:buClr>
              <a:buSzPts val="2420"/>
              <a:buFont typeface="Noto Sans Symbols"/>
              <a:buChar char="▪"/>
            </a:pPr>
            <a:r>
              <a:rPr lang="en-US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types do we care about? The “building blocks” of our programming language:</a:t>
            </a:r>
            <a:endParaRPr dirty="0"/>
          </a:p>
          <a:p>
            <a:pPr marL="1051560" marR="0" lvl="2" indent="-27432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2200"/>
              <a:buFont typeface="Arial"/>
              <a:buChar char="•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Keywords (e.g.,                    )</a:t>
            </a:r>
            <a:endParaRPr dirty="0"/>
          </a:p>
          <a:p>
            <a:pPr marL="1051560" marR="0" lvl="2" indent="-27432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2200"/>
              <a:buFont typeface="Arial"/>
              <a:buChar char="•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Operators (e.g.,                  )</a:t>
            </a:r>
            <a:endParaRPr dirty="0"/>
          </a:p>
          <a:p>
            <a:pPr marL="1051560" marR="0" lvl="2" indent="-27432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2200"/>
              <a:buFont typeface="Arial"/>
              <a:buChar char="•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Punctuation (e.g.,                                   )</a:t>
            </a:r>
            <a:endParaRPr dirty="0"/>
          </a:p>
          <a:p>
            <a:pPr marL="347472" marR="0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2080"/>
              <a:buFont typeface="Noto Sans Symbols"/>
              <a:buNone/>
            </a:pPr>
            <a:endParaRPr sz="2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7472" marR="0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2080"/>
              <a:buFont typeface="Noto Sans Symbols"/>
              <a:buNone/>
            </a:pPr>
            <a:endParaRPr sz="2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6" name="Google Shape;256;p13"/>
          <p:cNvSpPr txBox="1">
            <a:spLocks noGrp="1"/>
          </p:cNvSpPr>
          <p:nvPr>
            <p:ph type="title"/>
          </p:nvPr>
        </p:nvSpPr>
        <p:spPr>
          <a:xfrm>
            <a:off x="357020" y="435675"/>
            <a:ext cx="26931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The Scanner</a:t>
            </a:r>
            <a:endParaRPr/>
          </a:p>
        </p:txBody>
      </p:sp>
      <p:sp>
        <p:nvSpPr>
          <p:cNvPr id="257" name="Google Shape;257;p13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16</a:t>
            </a:fld>
            <a:endParaRPr/>
          </a:p>
        </p:txBody>
      </p:sp>
      <p:sp>
        <p:nvSpPr>
          <p:cNvPr id="258" name="Google Shape;258;p13"/>
          <p:cNvSpPr/>
          <p:nvPr/>
        </p:nvSpPr>
        <p:spPr>
          <a:xfrm>
            <a:off x="2590288" y="2911675"/>
            <a:ext cx="1174800" cy="659700"/>
          </a:xfrm>
          <a:prstGeom prst="rect">
            <a:avLst/>
          </a:prstGeom>
          <a:solidFill>
            <a:srgbClr val="FCE5CD"/>
          </a:solidFill>
          <a:ln w="28575" cap="flat" cmpd="sng">
            <a:solidFill>
              <a:srgbClr val="B45F0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Scanner</a:t>
            </a:r>
            <a:endParaRPr sz="1800" b="1" i="0" u="none" strike="noStrike" cap="none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9" name="Google Shape;259;p13"/>
          <p:cNvSpPr/>
          <p:nvPr/>
        </p:nvSpPr>
        <p:spPr>
          <a:xfrm>
            <a:off x="425025" y="1284175"/>
            <a:ext cx="2877600" cy="12846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function void main() {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var int a, bar;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let bar=10; // init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Jack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0" name="Google Shape;260;p13"/>
          <p:cNvSpPr/>
          <p:nvPr/>
        </p:nvSpPr>
        <p:spPr>
          <a:xfrm>
            <a:off x="4648925" y="543975"/>
            <a:ext cx="4050600" cy="30600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Token Stream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1" name="Google Shape;261;p13"/>
          <p:cNvSpPr/>
          <p:nvPr/>
        </p:nvSpPr>
        <p:spPr>
          <a:xfrm>
            <a:off x="4941375" y="864475"/>
            <a:ext cx="1122008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FUNCTION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62" name="Google Shape;262;p13"/>
          <p:cNvSpPr/>
          <p:nvPr/>
        </p:nvSpPr>
        <p:spPr>
          <a:xfrm>
            <a:off x="6072404" y="864475"/>
            <a:ext cx="715842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VOID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63" name="Google Shape;263;p13"/>
          <p:cNvSpPr/>
          <p:nvPr/>
        </p:nvSpPr>
        <p:spPr>
          <a:xfrm>
            <a:off x="6801352" y="864475"/>
            <a:ext cx="1122008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ID(main)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64" name="Google Shape;264;p13"/>
          <p:cNvSpPr/>
          <p:nvPr/>
        </p:nvSpPr>
        <p:spPr>
          <a:xfrm>
            <a:off x="4941375" y="1284175"/>
            <a:ext cx="931964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LPAREN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65" name="Google Shape;265;p13"/>
          <p:cNvSpPr/>
          <p:nvPr/>
        </p:nvSpPr>
        <p:spPr>
          <a:xfrm>
            <a:off x="5900000" y="1284175"/>
            <a:ext cx="931964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RPAREN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66" name="Google Shape;266;p13"/>
          <p:cNvSpPr/>
          <p:nvPr/>
        </p:nvSpPr>
        <p:spPr>
          <a:xfrm>
            <a:off x="6858625" y="1284175"/>
            <a:ext cx="931964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LCURLY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67" name="Google Shape;267;p13"/>
          <p:cNvSpPr/>
          <p:nvPr/>
        </p:nvSpPr>
        <p:spPr>
          <a:xfrm>
            <a:off x="7817250" y="1284175"/>
            <a:ext cx="662382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VAR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68" name="Google Shape;268;p13"/>
          <p:cNvSpPr/>
          <p:nvPr/>
        </p:nvSpPr>
        <p:spPr>
          <a:xfrm>
            <a:off x="4941375" y="1680275"/>
            <a:ext cx="662382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69" name="Google Shape;269;p13"/>
          <p:cNvSpPr/>
          <p:nvPr/>
        </p:nvSpPr>
        <p:spPr>
          <a:xfrm>
            <a:off x="5638023" y="1680275"/>
            <a:ext cx="882742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ID(a)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70" name="Google Shape;270;p13"/>
          <p:cNvSpPr/>
          <p:nvPr/>
        </p:nvSpPr>
        <p:spPr>
          <a:xfrm>
            <a:off x="6556325" y="1681098"/>
            <a:ext cx="882742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COMMA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71" name="Google Shape;271;p13"/>
          <p:cNvSpPr/>
          <p:nvPr/>
        </p:nvSpPr>
        <p:spPr>
          <a:xfrm>
            <a:off x="7465200" y="1680917"/>
            <a:ext cx="10692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ID(bar)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72" name="Google Shape;272;p13"/>
          <p:cNvSpPr/>
          <p:nvPr/>
        </p:nvSpPr>
        <p:spPr>
          <a:xfrm>
            <a:off x="4941375" y="2093300"/>
            <a:ext cx="127652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SEMICOLON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73" name="Google Shape;273;p13"/>
          <p:cNvSpPr/>
          <p:nvPr/>
        </p:nvSpPr>
        <p:spPr>
          <a:xfrm>
            <a:off x="6005550" y="2503225"/>
            <a:ext cx="10692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NUM(10)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74" name="Google Shape;274;p13"/>
          <p:cNvSpPr/>
          <p:nvPr/>
        </p:nvSpPr>
        <p:spPr>
          <a:xfrm>
            <a:off x="6264494" y="2086147"/>
            <a:ext cx="662382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LET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75" name="Google Shape;275;p13"/>
          <p:cNvSpPr/>
          <p:nvPr/>
        </p:nvSpPr>
        <p:spPr>
          <a:xfrm>
            <a:off x="4941375" y="2501200"/>
            <a:ext cx="101248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EQUALS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76" name="Google Shape;276;p13"/>
          <p:cNvSpPr/>
          <p:nvPr/>
        </p:nvSpPr>
        <p:spPr>
          <a:xfrm>
            <a:off x="6973475" y="2096875"/>
            <a:ext cx="1122008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ID(bar)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77" name="Google Shape;277;p13"/>
          <p:cNvSpPr/>
          <p:nvPr/>
        </p:nvSpPr>
        <p:spPr>
          <a:xfrm>
            <a:off x="7121925" y="2503225"/>
            <a:ext cx="127652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SEMICOLON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78" name="Google Shape;278;p13"/>
          <p:cNvSpPr/>
          <p:nvPr/>
        </p:nvSpPr>
        <p:spPr>
          <a:xfrm>
            <a:off x="4941375" y="2911675"/>
            <a:ext cx="931964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RCURLY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79" name="Google Shape;279;p13"/>
          <p:cNvSpPr/>
          <p:nvPr/>
        </p:nvSpPr>
        <p:spPr>
          <a:xfrm rot="10800000" flipH="1">
            <a:off x="1697550" y="2719825"/>
            <a:ext cx="818400" cy="786900"/>
          </a:xfrm>
          <a:prstGeom prst="bentArrow">
            <a:avLst>
              <a:gd name="adj1" fmla="val 41976"/>
              <a:gd name="adj2" fmla="val 33019"/>
              <a:gd name="adj3" fmla="val 25000"/>
              <a:gd name="adj4" fmla="val 43750"/>
            </a:avLst>
          </a:prstGeom>
          <a:solidFill>
            <a:srgbClr val="B7B7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0" name="Google Shape;280;p13"/>
          <p:cNvSpPr/>
          <p:nvPr/>
        </p:nvSpPr>
        <p:spPr>
          <a:xfrm>
            <a:off x="3877613" y="2945275"/>
            <a:ext cx="658800" cy="5925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B7B7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1" name="Google Shape;281;p13"/>
          <p:cNvSpPr/>
          <p:nvPr/>
        </p:nvSpPr>
        <p:spPr>
          <a:xfrm>
            <a:off x="3183949" y="5783761"/>
            <a:ext cx="1016700" cy="25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FUNCTION</a:t>
            </a:r>
            <a:endParaRPr sz="12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82" name="Google Shape;282;p13"/>
          <p:cNvSpPr/>
          <p:nvPr/>
        </p:nvSpPr>
        <p:spPr>
          <a:xfrm>
            <a:off x="3231085" y="6115253"/>
            <a:ext cx="917400" cy="25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EQUALS</a:t>
            </a:r>
            <a:endParaRPr sz="12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83" name="Google Shape;283;p13"/>
          <p:cNvSpPr/>
          <p:nvPr/>
        </p:nvSpPr>
        <p:spPr>
          <a:xfrm>
            <a:off x="3433111" y="6446769"/>
            <a:ext cx="1066800" cy="25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SEMICOLON</a:t>
            </a:r>
            <a:endParaRPr sz="12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84" name="Google Shape;284;p13"/>
          <p:cNvSpPr/>
          <p:nvPr/>
        </p:nvSpPr>
        <p:spPr>
          <a:xfrm>
            <a:off x="4536911" y="6446769"/>
            <a:ext cx="779807" cy="25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COMMA</a:t>
            </a:r>
            <a:endParaRPr sz="12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2" name="Google Shape;266;p13">
            <a:extLst>
              <a:ext uri="{FF2B5EF4-FFF2-40B4-BE49-F238E27FC236}">
                <a16:creationId xmlns:a16="http://schemas.microsoft.com/office/drawing/2014/main" id="{07A44A16-B774-6346-BDEC-B5483675DA8A}"/>
              </a:ext>
            </a:extLst>
          </p:cNvPr>
          <p:cNvSpPr/>
          <p:nvPr/>
        </p:nvSpPr>
        <p:spPr>
          <a:xfrm>
            <a:off x="2049968" y="4674243"/>
            <a:ext cx="931964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LCURLY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4064520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1" grpId="0" animBg="1"/>
      <p:bldP spid="282" grpId="0" animBg="1"/>
      <p:bldP spid="283" grpId="0" animBg="1"/>
      <p:bldP spid="28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Google Shape;290;p14"/>
          <p:cNvSpPr txBox="1">
            <a:spLocks noGrp="1"/>
          </p:cNvSpPr>
          <p:nvPr>
            <p:ph type="body" idx="1"/>
          </p:nvPr>
        </p:nvSpPr>
        <p:spPr>
          <a:xfrm>
            <a:off x="396875" y="3869604"/>
            <a:ext cx="8366125" cy="30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In addition to a </a:t>
            </a:r>
            <a:r>
              <a:rPr lang="en-US" u="sng" dirty="0"/>
              <a:t>type</a:t>
            </a:r>
            <a:r>
              <a:rPr lang="en-US" dirty="0"/>
              <a:t>, some tokens carry a </a:t>
            </a:r>
            <a:r>
              <a:rPr lang="en-US" u="sng" dirty="0"/>
              <a:t>value</a:t>
            </a:r>
            <a:r>
              <a:rPr lang="en-US" dirty="0"/>
              <a:t>: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Identifiers (e.g.,                )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Numbers (e.g.,                 )</a:t>
            </a: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Scanner should present a </a:t>
            </a:r>
            <a:r>
              <a:rPr lang="en-US" i="1" dirty="0"/>
              <a:t>clean</a:t>
            </a:r>
            <a:r>
              <a:rPr lang="en-US" dirty="0"/>
              <a:t> token stream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No whitespace or comments: the rest of the compiler only wants to consider things that change program meaning</a:t>
            </a:r>
            <a:endParaRPr dirty="0"/>
          </a:p>
        </p:txBody>
      </p:sp>
      <p:sp>
        <p:nvSpPr>
          <p:cNvPr id="291" name="Google Shape;291;p14"/>
          <p:cNvSpPr/>
          <p:nvPr/>
        </p:nvSpPr>
        <p:spPr>
          <a:xfrm>
            <a:off x="425025" y="1284175"/>
            <a:ext cx="2877600" cy="12846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function void main() {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var int a, bar;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let bar=10; // </a:t>
            </a:r>
            <a:r>
              <a:rPr lang="en-US" sz="1400" b="1" i="0" u="none" strike="noStrike" cap="none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init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Jack</a:t>
            </a:r>
            <a:endParaRPr sz="13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2" name="Google Shape;292;p14"/>
          <p:cNvSpPr/>
          <p:nvPr/>
        </p:nvSpPr>
        <p:spPr>
          <a:xfrm>
            <a:off x="4648925" y="543975"/>
            <a:ext cx="4050600" cy="30600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Token Stream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3" name="Google Shape;293;p14"/>
          <p:cNvSpPr txBox="1">
            <a:spLocks noGrp="1"/>
          </p:cNvSpPr>
          <p:nvPr>
            <p:ph type="title"/>
          </p:nvPr>
        </p:nvSpPr>
        <p:spPr>
          <a:xfrm>
            <a:off x="357020" y="435675"/>
            <a:ext cx="26931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The Scanner</a:t>
            </a:r>
            <a:endParaRPr/>
          </a:p>
        </p:txBody>
      </p:sp>
      <p:sp>
        <p:nvSpPr>
          <p:cNvPr id="294" name="Google Shape;294;p1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17</a:t>
            </a:fld>
            <a:endParaRPr/>
          </a:p>
        </p:txBody>
      </p:sp>
      <p:sp>
        <p:nvSpPr>
          <p:cNvPr id="295" name="Google Shape;295;p14"/>
          <p:cNvSpPr/>
          <p:nvPr/>
        </p:nvSpPr>
        <p:spPr>
          <a:xfrm>
            <a:off x="2590288" y="2911675"/>
            <a:ext cx="1174800" cy="659700"/>
          </a:xfrm>
          <a:prstGeom prst="rect">
            <a:avLst/>
          </a:prstGeom>
          <a:solidFill>
            <a:srgbClr val="FCE5CD"/>
          </a:solidFill>
          <a:ln w="28575" cap="flat" cmpd="sng">
            <a:solidFill>
              <a:srgbClr val="B45F0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Scanner</a:t>
            </a:r>
            <a:endParaRPr sz="1800" b="1" i="0" u="none" strike="noStrike" cap="none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6" name="Google Shape;296;p14"/>
          <p:cNvSpPr/>
          <p:nvPr/>
        </p:nvSpPr>
        <p:spPr>
          <a:xfrm rot="10800000" flipH="1">
            <a:off x="1697550" y="2719825"/>
            <a:ext cx="818400" cy="786900"/>
          </a:xfrm>
          <a:prstGeom prst="bentArrow">
            <a:avLst>
              <a:gd name="adj1" fmla="val 41976"/>
              <a:gd name="adj2" fmla="val 33019"/>
              <a:gd name="adj3" fmla="val 25000"/>
              <a:gd name="adj4" fmla="val 43750"/>
            </a:avLst>
          </a:prstGeom>
          <a:solidFill>
            <a:srgbClr val="B7B7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7" name="Google Shape;297;p14"/>
          <p:cNvSpPr/>
          <p:nvPr/>
        </p:nvSpPr>
        <p:spPr>
          <a:xfrm>
            <a:off x="3877613" y="2945275"/>
            <a:ext cx="658800" cy="5925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B7B7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9" name="Google Shape;299;p14"/>
          <p:cNvSpPr/>
          <p:nvPr/>
        </p:nvSpPr>
        <p:spPr>
          <a:xfrm>
            <a:off x="2999823" y="4480650"/>
            <a:ext cx="812400" cy="25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ID(a)</a:t>
            </a:r>
            <a:endParaRPr sz="12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00" name="Google Shape;300;p14"/>
          <p:cNvSpPr/>
          <p:nvPr/>
        </p:nvSpPr>
        <p:spPr>
          <a:xfrm>
            <a:off x="2908523" y="4852225"/>
            <a:ext cx="857700" cy="25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NUM(10)</a:t>
            </a:r>
            <a:endParaRPr sz="12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02" name="Google Shape;302;p14"/>
          <p:cNvSpPr/>
          <p:nvPr/>
        </p:nvSpPr>
        <p:spPr>
          <a:xfrm>
            <a:off x="4941375" y="864475"/>
            <a:ext cx="1122008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FUNCTION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03" name="Google Shape;303;p14"/>
          <p:cNvSpPr/>
          <p:nvPr/>
        </p:nvSpPr>
        <p:spPr>
          <a:xfrm>
            <a:off x="6072404" y="864475"/>
            <a:ext cx="715842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VOID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04" name="Google Shape;304;p14"/>
          <p:cNvSpPr/>
          <p:nvPr/>
        </p:nvSpPr>
        <p:spPr>
          <a:xfrm>
            <a:off x="6801352" y="864475"/>
            <a:ext cx="1122008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ID(main)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05" name="Google Shape;305;p14"/>
          <p:cNvSpPr/>
          <p:nvPr/>
        </p:nvSpPr>
        <p:spPr>
          <a:xfrm>
            <a:off x="4941375" y="1284175"/>
            <a:ext cx="931964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LPAREN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06" name="Google Shape;306;p14"/>
          <p:cNvSpPr/>
          <p:nvPr/>
        </p:nvSpPr>
        <p:spPr>
          <a:xfrm>
            <a:off x="5900000" y="1284175"/>
            <a:ext cx="931964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RPAREN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07" name="Google Shape;307;p14"/>
          <p:cNvSpPr/>
          <p:nvPr/>
        </p:nvSpPr>
        <p:spPr>
          <a:xfrm>
            <a:off x="6858625" y="1284175"/>
            <a:ext cx="931964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LCURLY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08" name="Google Shape;308;p14"/>
          <p:cNvSpPr/>
          <p:nvPr/>
        </p:nvSpPr>
        <p:spPr>
          <a:xfrm>
            <a:off x="7817250" y="1284175"/>
            <a:ext cx="662382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VAR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09" name="Google Shape;309;p14"/>
          <p:cNvSpPr/>
          <p:nvPr/>
        </p:nvSpPr>
        <p:spPr>
          <a:xfrm>
            <a:off x="4941375" y="1680275"/>
            <a:ext cx="662382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10" name="Google Shape;310;p14"/>
          <p:cNvSpPr/>
          <p:nvPr/>
        </p:nvSpPr>
        <p:spPr>
          <a:xfrm>
            <a:off x="5638023" y="1680275"/>
            <a:ext cx="882742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ID(a)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11" name="Google Shape;311;p14"/>
          <p:cNvSpPr/>
          <p:nvPr/>
        </p:nvSpPr>
        <p:spPr>
          <a:xfrm>
            <a:off x="6556325" y="1681098"/>
            <a:ext cx="882742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COMMA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12" name="Google Shape;312;p14"/>
          <p:cNvSpPr/>
          <p:nvPr/>
        </p:nvSpPr>
        <p:spPr>
          <a:xfrm>
            <a:off x="7465200" y="1680917"/>
            <a:ext cx="10692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ID(bar)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13" name="Google Shape;313;p14"/>
          <p:cNvSpPr/>
          <p:nvPr/>
        </p:nvSpPr>
        <p:spPr>
          <a:xfrm>
            <a:off x="4941375" y="2093300"/>
            <a:ext cx="127652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SEMICOLON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14" name="Google Shape;314;p14"/>
          <p:cNvSpPr/>
          <p:nvPr/>
        </p:nvSpPr>
        <p:spPr>
          <a:xfrm>
            <a:off x="6005550" y="2503225"/>
            <a:ext cx="10692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NUM(10)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15" name="Google Shape;315;p14"/>
          <p:cNvSpPr/>
          <p:nvPr/>
        </p:nvSpPr>
        <p:spPr>
          <a:xfrm>
            <a:off x="6264494" y="2086147"/>
            <a:ext cx="662382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LET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16" name="Google Shape;316;p14"/>
          <p:cNvSpPr/>
          <p:nvPr/>
        </p:nvSpPr>
        <p:spPr>
          <a:xfrm>
            <a:off x="4941375" y="2501200"/>
            <a:ext cx="101248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EQUALS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17" name="Google Shape;317;p14"/>
          <p:cNvSpPr/>
          <p:nvPr/>
        </p:nvSpPr>
        <p:spPr>
          <a:xfrm>
            <a:off x="6973475" y="2096875"/>
            <a:ext cx="1122008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ID(bar)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18" name="Google Shape;318;p14"/>
          <p:cNvSpPr/>
          <p:nvPr/>
        </p:nvSpPr>
        <p:spPr>
          <a:xfrm>
            <a:off x="7121925" y="2503225"/>
            <a:ext cx="127652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SEMICOLON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19" name="Google Shape;319;p14"/>
          <p:cNvSpPr/>
          <p:nvPr/>
        </p:nvSpPr>
        <p:spPr>
          <a:xfrm>
            <a:off x="4941375" y="2911675"/>
            <a:ext cx="931964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RCURLY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257484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9" grpId="0" animBg="1"/>
      <p:bldP spid="300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p15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18</a:t>
            </a:fld>
            <a:endParaRPr/>
          </a:p>
        </p:txBody>
      </p:sp>
      <p:sp>
        <p:nvSpPr>
          <p:cNvPr id="326" name="Google Shape;326;p15"/>
          <p:cNvSpPr txBox="1">
            <a:spLocks noGrp="1"/>
          </p:cNvSpPr>
          <p:nvPr>
            <p:ph type="body" idx="1"/>
          </p:nvPr>
        </p:nvSpPr>
        <p:spPr>
          <a:xfrm>
            <a:off x="396875" y="3869604"/>
            <a:ext cx="8366125" cy="30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What if we split the input program on whitespace, and match each segment to a token type? (E.g., “{“ → LCURLY)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Tempting, but we would end up with “a,” “bar;” “bar=10;”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Whitespace is tricky: generally, we want to ignore it, but we can’t count on it being there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327" name="Google Shape;327;p15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The Scanner</a:t>
            </a:r>
            <a:endParaRPr/>
          </a:p>
        </p:txBody>
      </p:sp>
      <p:sp>
        <p:nvSpPr>
          <p:cNvPr id="328" name="Google Shape;328;p15"/>
          <p:cNvSpPr txBox="1"/>
          <p:nvPr/>
        </p:nvSpPr>
        <p:spPr>
          <a:xfrm>
            <a:off x="357020" y="435675"/>
            <a:ext cx="26931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36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9" name="Google Shape;329;p15"/>
          <p:cNvSpPr/>
          <p:nvPr/>
        </p:nvSpPr>
        <p:spPr>
          <a:xfrm>
            <a:off x="2590288" y="2911675"/>
            <a:ext cx="1174800" cy="659700"/>
          </a:xfrm>
          <a:prstGeom prst="rect">
            <a:avLst/>
          </a:prstGeom>
          <a:solidFill>
            <a:srgbClr val="FCE5CD"/>
          </a:solidFill>
          <a:ln w="28575" cap="flat" cmpd="sng">
            <a:solidFill>
              <a:srgbClr val="B45F0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Scanner</a:t>
            </a:r>
            <a:endParaRPr sz="1800" b="1" i="0" u="none" strike="noStrike" cap="none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0" name="Google Shape;330;p15"/>
          <p:cNvSpPr/>
          <p:nvPr/>
        </p:nvSpPr>
        <p:spPr>
          <a:xfrm>
            <a:off x="425025" y="1284175"/>
            <a:ext cx="2877600" cy="12846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function void main() {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var int a, bar;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let bar=10; // init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Jack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1" name="Google Shape;331;p15"/>
          <p:cNvSpPr/>
          <p:nvPr/>
        </p:nvSpPr>
        <p:spPr>
          <a:xfrm>
            <a:off x="4648925" y="543975"/>
            <a:ext cx="4050600" cy="30600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Token Stream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2" name="Google Shape;332;p15"/>
          <p:cNvSpPr/>
          <p:nvPr/>
        </p:nvSpPr>
        <p:spPr>
          <a:xfrm>
            <a:off x="4941375" y="864475"/>
            <a:ext cx="1122008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FUNCTION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33" name="Google Shape;333;p15"/>
          <p:cNvSpPr/>
          <p:nvPr/>
        </p:nvSpPr>
        <p:spPr>
          <a:xfrm>
            <a:off x="6072404" y="864475"/>
            <a:ext cx="715842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VOID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34" name="Google Shape;334;p15"/>
          <p:cNvSpPr/>
          <p:nvPr/>
        </p:nvSpPr>
        <p:spPr>
          <a:xfrm>
            <a:off x="6801352" y="864475"/>
            <a:ext cx="1122008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ID(main)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35" name="Google Shape;335;p15"/>
          <p:cNvSpPr/>
          <p:nvPr/>
        </p:nvSpPr>
        <p:spPr>
          <a:xfrm>
            <a:off x="4941375" y="1284175"/>
            <a:ext cx="931964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LPAREN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36" name="Google Shape;336;p15"/>
          <p:cNvSpPr/>
          <p:nvPr/>
        </p:nvSpPr>
        <p:spPr>
          <a:xfrm>
            <a:off x="5900000" y="1284175"/>
            <a:ext cx="931964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RPAREN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37" name="Google Shape;337;p15"/>
          <p:cNvSpPr/>
          <p:nvPr/>
        </p:nvSpPr>
        <p:spPr>
          <a:xfrm>
            <a:off x="6858625" y="1284175"/>
            <a:ext cx="931964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LCURLY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38" name="Google Shape;338;p15"/>
          <p:cNvSpPr/>
          <p:nvPr/>
        </p:nvSpPr>
        <p:spPr>
          <a:xfrm>
            <a:off x="7817250" y="1284175"/>
            <a:ext cx="662382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VAR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39" name="Google Shape;339;p15"/>
          <p:cNvSpPr/>
          <p:nvPr/>
        </p:nvSpPr>
        <p:spPr>
          <a:xfrm>
            <a:off x="4941375" y="1680275"/>
            <a:ext cx="662382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40" name="Google Shape;340;p15"/>
          <p:cNvSpPr/>
          <p:nvPr/>
        </p:nvSpPr>
        <p:spPr>
          <a:xfrm>
            <a:off x="5638023" y="1680275"/>
            <a:ext cx="882742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ID(a)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41" name="Google Shape;341;p15"/>
          <p:cNvSpPr/>
          <p:nvPr/>
        </p:nvSpPr>
        <p:spPr>
          <a:xfrm>
            <a:off x="6556325" y="1681098"/>
            <a:ext cx="882742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COMMA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42" name="Google Shape;342;p15"/>
          <p:cNvSpPr/>
          <p:nvPr/>
        </p:nvSpPr>
        <p:spPr>
          <a:xfrm>
            <a:off x="7465200" y="1680917"/>
            <a:ext cx="10692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ID(bar)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43" name="Google Shape;343;p15"/>
          <p:cNvSpPr/>
          <p:nvPr/>
        </p:nvSpPr>
        <p:spPr>
          <a:xfrm>
            <a:off x="4941375" y="2093300"/>
            <a:ext cx="127652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SEMICOLON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44" name="Google Shape;344;p15"/>
          <p:cNvSpPr/>
          <p:nvPr/>
        </p:nvSpPr>
        <p:spPr>
          <a:xfrm>
            <a:off x="6005550" y="2503225"/>
            <a:ext cx="10692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NUM(10)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45" name="Google Shape;345;p15"/>
          <p:cNvSpPr/>
          <p:nvPr/>
        </p:nvSpPr>
        <p:spPr>
          <a:xfrm>
            <a:off x="6264494" y="2086147"/>
            <a:ext cx="662382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LET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46" name="Google Shape;346;p15"/>
          <p:cNvSpPr/>
          <p:nvPr/>
        </p:nvSpPr>
        <p:spPr>
          <a:xfrm>
            <a:off x="4941375" y="2501200"/>
            <a:ext cx="101248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EQUALS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47" name="Google Shape;347;p15"/>
          <p:cNvSpPr/>
          <p:nvPr/>
        </p:nvSpPr>
        <p:spPr>
          <a:xfrm>
            <a:off x="6973475" y="2096875"/>
            <a:ext cx="1122008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ID(bar)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48" name="Google Shape;348;p15"/>
          <p:cNvSpPr/>
          <p:nvPr/>
        </p:nvSpPr>
        <p:spPr>
          <a:xfrm>
            <a:off x="7121925" y="2503225"/>
            <a:ext cx="127652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SEMICOLON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49" name="Google Shape;349;p15"/>
          <p:cNvSpPr/>
          <p:nvPr/>
        </p:nvSpPr>
        <p:spPr>
          <a:xfrm>
            <a:off x="4941375" y="2911675"/>
            <a:ext cx="931964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RCURLY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50" name="Google Shape;350;p15"/>
          <p:cNvSpPr/>
          <p:nvPr/>
        </p:nvSpPr>
        <p:spPr>
          <a:xfrm rot="10800000" flipH="1">
            <a:off x="1697550" y="2719825"/>
            <a:ext cx="818400" cy="786900"/>
          </a:xfrm>
          <a:prstGeom prst="bentArrow">
            <a:avLst>
              <a:gd name="adj1" fmla="val 41976"/>
              <a:gd name="adj2" fmla="val 33019"/>
              <a:gd name="adj3" fmla="val 25000"/>
              <a:gd name="adj4" fmla="val 43750"/>
            </a:avLst>
          </a:prstGeom>
          <a:solidFill>
            <a:srgbClr val="B7B7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1" name="Google Shape;351;p15"/>
          <p:cNvSpPr/>
          <p:nvPr/>
        </p:nvSpPr>
        <p:spPr>
          <a:xfrm>
            <a:off x="3877613" y="2945275"/>
            <a:ext cx="658800" cy="5925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B7B7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12339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Google Shape;357;p16"/>
          <p:cNvSpPr/>
          <p:nvPr/>
        </p:nvSpPr>
        <p:spPr>
          <a:xfrm>
            <a:off x="1942800" y="2832550"/>
            <a:ext cx="951900" cy="365100"/>
          </a:xfrm>
          <a:prstGeom prst="rect">
            <a:avLst/>
          </a:prstGeom>
          <a:solidFill>
            <a:srgbClr val="FFD9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8" name="Google Shape;358;p16"/>
          <p:cNvSpPr txBox="1">
            <a:spLocks noGrp="1"/>
          </p:cNvSpPr>
          <p:nvPr>
            <p:ph type="title"/>
          </p:nvPr>
        </p:nvSpPr>
        <p:spPr>
          <a:xfrm>
            <a:off x="357025" y="435675"/>
            <a:ext cx="4092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The Scanner: How?</a:t>
            </a:r>
            <a:endParaRPr/>
          </a:p>
        </p:txBody>
      </p:sp>
      <p:sp>
        <p:nvSpPr>
          <p:cNvPr id="359" name="Google Shape;359;p16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19</a:t>
            </a:fld>
            <a:endParaRPr/>
          </a:p>
        </p:txBody>
      </p:sp>
      <p:sp>
        <p:nvSpPr>
          <p:cNvPr id="360" name="Google Shape;360;p16"/>
          <p:cNvSpPr/>
          <p:nvPr/>
        </p:nvSpPr>
        <p:spPr>
          <a:xfrm>
            <a:off x="480950" y="1796200"/>
            <a:ext cx="3159300" cy="8784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rPr lang="en-US" sz="29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 let bar=10;</a:t>
            </a:r>
            <a:endParaRPr sz="29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Jack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1" name="Google Shape;361;p16"/>
          <p:cNvSpPr/>
          <p:nvPr/>
        </p:nvSpPr>
        <p:spPr>
          <a:xfrm>
            <a:off x="4648925" y="543975"/>
            <a:ext cx="4050600" cy="30600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Token Stream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62" name="Google Shape;362;p16"/>
          <p:cNvGrpSpPr/>
          <p:nvPr/>
        </p:nvGrpSpPr>
        <p:grpSpPr>
          <a:xfrm>
            <a:off x="434700" y="1320200"/>
            <a:ext cx="485700" cy="700200"/>
            <a:chOff x="378775" y="1640775"/>
            <a:chExt cx="485700" cy="700200"/>
          </a:xfrm>
        </p:grpSpPr>
        <p:sp>
          <p:nvSpPr>
            <p:cNvPr id="363" name="Google Shape;363;p16"/>
            <p:cNvSpPr/>
            <p:nvPr/>
          </p:nvSpPr>
          <p:spPr>
            <a:xfrm>
              <a:off x="475975" y="1923375"/>
              <a:ext cx="291300" cy="417600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rgbClr val="FFD966"/>
            </a:solidFill>
            <a:ln w="19050" cap="flat" cmpd="sng">
              <a:solidFill>
                <a:srgbClr val="BF9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4" name="Google Shape;364;p16"/>
            <p:cNvSpPr txBox="1"/>
            <p:nvPr/>
          </p:nvSpPr>
          <p:spPr>
            <a:xfrm>
              <a:off x="378775" y="1640775"/>
              <a:ext cx="485700" cy="282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BF9000"/>
                  </a:solidFill>
                  <a:latin typeface="Calibri"/>
                  <a:ea typeface="Calibri"/>
                  <a:cs typeface="Calibri"/>
                  <a:sym typeface="Calibri"/>
                </a:rPr>
                <a:t>curr</a:t>
              </a:r>
              <a:endParaRPr sz="1400" b="1" i="0" u="none" strike="noStrike" cap="none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65" name="Google Shape;365;p16"/>
          <p:cNvSpPr txBox="1"/>
          <p:nvPr/>
        </p:nvSpPr>
        <p:spPr>
          <a:xfrm>
            <a:off x="480950" y="2832550"/>
            <a:ext cx="22875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rPr>
              <a:t>Accumulated:   </a:t>
            </a:r>
            <a:r>
              <a:rPr lang="en-US" sz="18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endParaRPr sz="18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66" name="Google Shape;366;p16"/>
          <p:cNvSpPr txBox="1">
            <a:spLocks noGrp="1"/>
          </p:cNvSpPr>
          <p:nvPr>
            <p:ph type="body" idx="1"/>
          </p:nvPr>
        </p:nvSpPr>
        <p:spPr>
          <a:xfrm>
            <a:off x="396875" y="3633935"/>
            <a:ext cx="8879100" cy="31816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Observation: many tokens have disjoint starting characters</a:t>
            </a: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Keep cursor on current char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Break off a token when we complete one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If the next char could be part of this token, accumulate it</a:t>
            </a: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How to distinguish built-in keywords (e.g., “let”) from identifiers (e.g., “bar”)?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When token is done, check against list of keywords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Lecture Outline</a:t>
            </a:r>
            <a:endParaRPr/>
          </a:p>
        </p:txBody>
      </p:sp>
      <p:sp>
        <p:nvSpPr>
          <p:cNvPr id="42" name="Google Shape;42;p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b="1" dirty="0">
                <a:solidFill>
                  <a:srgbClr val="4B2A85"/>
                </a:solidFill>
              </a:rPr>
              <a:t>Midterm Debrief</a:t>
            </a:r>
            <a:endParaRPr b="1" dirty="0">
              <a:solidFill>
                <a:srgbClr val="4B2A85"/>
              </a:solidFill>
            </a:endParaRPr>
          </a:p>
          <a:p>
            <a:pPr marL="640080" lvl="1" indent="-283464"/>
            <a:r>
              <a:rPr lang="en-US" b="1" dirty="0">
                <a:solidFill>
                  <a:srgbClr val="4B2A85"/>
                </a:solidFill>
              </a:rPr>
              <a:t>Grading Observations and Next Steps</a:t>
            </a:r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>
                <a:solidFill>
                  <a:schemeClr val="tx1"/>
                </a:solidFill>
              </a:rPr>
              <a:t>Introduction to Compilers</a:t>
            </a:r>
            <a:endParaRPr dirty="0">
              <a:solidFill>
                <a:schemeClr val="tx1"/>
              </a:solidFill>
            </a:endParaRPr>
          </a:p>
          <a:p>
            <a:pPr marL="640080" lvl="1" indent="-283464"/>
            <a:r>
              <a:rPr lang="en-US" dirty="0">
                <a:solidFill>
                  <a:schemeClr val="tx1"/>
                </a:solidFill>
              </a:rPr>
              <a:t>Scanner: Process of Tokenizing an Input File</a:t>
            </a:r>
          </a:p>
          <a:p>
            <a:pPr marL="640080" lvl="1" indent="-283464"/>
            <a:r>
              <a:rPr lang="en-US" dirty="0">
                <a:solidFill>
                  <a:schemeClr val="tx1"/>
                </a:solidFill>
              </a:rPr>
              <a:t>Parser: Making Meaning From Tokens Through ASTs</a:t>
            </a:r>
          </a:p>
          <a:p>
            <a:pPr marL="640080" lvl="1" indent="-283464"/>
            <a:r>
              <a:rPr lang="en-US" dirty="0">
                <a:solidFill>
                  <a:schemeClr val="tx1"/>
                </a:solidFill>
              </a:rPr>
              <a:t>Type Checking, Optimization, and Code Generation</a:t>
            </a:r>
            <a:endParaRPr dirty="0">
              <a:solidFill>
                <a:schemeClr val="tx1"/>
              </a:solidFill>
            </a:endParaRPr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>
              <a:solidFill>
                <a:schemeClr val="tx1"/>
              </a:solidFill>
            </a:endParaRPr>
          </a:p>
          <a:p>
            <a:pPr marL="347472" lvl="0" indent="-347472"/>
            <a:r>
              <a:rPr lang="en-US" dirty="0">
                <a:solidFill>
                  <a:schemeClr val="tx1"/>
                </a:solidFill>
              </a:rPr>
              <a:t>Project 7 Overview</a:t>
            </a:r>
          </a:p>
          <a:p>
            <a:pPr marL="640080" lvl="1" indent="-283464"/>
            <a:r>
              <a:rPr lang="en-US" dirty="0">
                <a:solidFill>
                  <a:schemeClr val="tx1"/>
                </a:solidFill>
              </a:rPr>
              <a:t>Midterm Corrections, Professor Meeting Report</a:t>
            </a:r>
          </a:p>
        </p:txBody>
      </p:sp>
      <p:sp>
        <p:nvSpPr>
          <p:cNvPr id="43" name="Google Shape;43;p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Google Shape;372;p17"/>
          <p:cNvSpPr/>
          <p:nvPr/>
        </p:nvSpPr>
        <p:spPr>
          <a:xfrm>
            <a:off x="1942800" y="2832550"/>
            <a:ext cx="951900" cy="365100"/>
          </a:xfrm>
          <a:prstGeom prst="rect">
            <a:avLst/>
          </a:prstGeom>
          <a:solidFill>
            <a:srgbClr val="FFD9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3" name="Google Shape;373;p17"/>
          <p:cNvSpPr txBox="1">
            <a:spLocks noGrp="1"/>
          </p:cNvSpPr>
          <p:nvPr>
            <p:ph type="title"/>
          </p:nvPr>
        </p:nvSpPr>
        <p:spPr>
          <a:xfrm>
            <a:off x="357025" y="435675"/>
            <a:ext cx="4092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The Scanner: How?</a:t>
            </a:r>
            <a:endParaRPr/>
          </a:p>
        </p:txBody>
      </p:sp>
      <p:sp>
        <p:nvSpPr>
          <p:cNvPr id="374" name="Google Shape;374;p17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20</a:t>
            </a:fld>
            <a:endParaRPr/>
          </a:p>
        </p:txBody>
      </p:sp>
      <p:sp>
        <p:nvSpPr>
          <p:cNvPr id="375" name="Google Shape;375;p17"/>
          <p:cNvSpPr/>
          <p:nvPr/>
        </p:nvSpPr>
        <p:spPr>
          <a:xfrm>
            <a:off x="480950" y="1796200"/>
            <a:ext cx="3159300" cy="8784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9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 let bar=10;</a:t>
            </a:r>
            <a:endParaRPr/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Jack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6" name="Google Shape;376;p17"/>
          <p:cNvSpPr/>
          <p:nvPr/>
        </p:nvSpPr>
        <p:spPr>
          <a:xfrm>
            <a:off x="4648925" y="543975"/>
            <a:ext cx="4050600" cy="30600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Token Stream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77" name="Google Shape;377;p17"/>
          <p:cNvGrpSpPr/>
          <p:nvPr/>
        </p:nvGrpSpPr>
        <p:grpSpPr>
          <a:xfrm>
            <a:off x="609550" y="1320200"/>
            <a:ext cx="485700" cy="700200"/>
            <a:chOff x="378775" y="1640775"/>
            <a:chExt cx="485700" cy="700200"/>
          </a:xfrm>
        </p:grpSpPr>
        <p:sp>
          <p:nvSpPr>
            <p:cNvPr id="378" name="Google Shape;378;p17"/>
            <p:cNvSpPr/>
            <p:nvPr/>
          </p:nvSpPr>
          <p:spPr>
            <a:xfrm>
              <a:off x="475975" y="1923375"/>
              <a:ext cx="291300" cy="417600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rgbClr val="FFD966"/>
            </a:solidFill>
            <a:ln w="19050" cap="flat" cmpd="sng">
              <a:solidFill>
                <a:srgbClr val="BF9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9" name="Google Shape;379;p17"/>
            <p:cNvSpPr txBox="1"/>
            <p:nvPr/>
          </p:nvSpPr>
          <p:spPr>
            <a:xfrm>
              <a:off x="378775" y="1640775"/>
              <a:ext cx="485700" cy="282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BF9000"/>
                  </a:solidFill>
                  <a:latin typeface="Calibri"/>
                  <a:ea typeface="Calibri"/>
                  <a:cs typeface="Calibri"/>
                  <a:sym typeface="Calibri"/>
                </a:rPr>
                <a:t>curr</a:t>
              </a:r>
              <a:endParaRPr sz="1400" b="1" i="0" u="none" strike="noStrike" cap="none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80" name="Google Shape;380;p17"/>
          <p:cNvSpPr txBox="1"/>
          <p:nvPr/>
        </p:nvSpPr>
        <p:spPr>
          <a:xfrm>
            <a:off x="480950" y="2819488"/>
            <a:ext cx="22875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rPr>
              <a:t>Accumulated:   </a:t>
            </a:r>
            <a:endParaRPr sz="1800" b="1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81" name="Google Shape;381;p17"/>
          <p:cNvSpPr/>
          <p:nvPr/>
        </p:nvSpPr>
        <p:spPr>
          <a:xfrm>
            <a:off x="4844250" y="733350"/>
            <a:ext cx="1174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SEMICOLON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82" name="Google Shape;382;p17"/>
          <p:cNvSpPr txBox="1">
            <a:spLocks noGrp="1"/>
          </p:cNvSpPr>
          <p:nvPr>
            <p:ph type="body" idx="1"/>
          </p:nvPr>
        </p:nvSpPr>
        <p:spPr>
          <a:xfrm>
            <a:off x="396875" y="3633935"/>
            <a:ext cx="8879100" cy="31816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Observation: many tokens have disjoint starting characters</a:t>
            </a: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Keep cursor on current char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If the char </a:t>
            </a:r>
            <a:r>
              <a:rPr lang="en-US" i="1" dirty="0"/>
              <a:t>could</a:t>
            </a:r>
            <a:r>
              <a:rPr lang="en-US" dirty="0"/>
              <a:t> be part of this token, accumulate it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If not, complete the current token</a:t>
            </a: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How to distinguish built-in keywords (e.g., “let”) from identifiers (e.g., “bar”)?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Simple: when token is done, check against list of keywords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" name="Google Shape;388;p18"/>
          <p:cNvSpPr/>
          <p:nvPr/>
        </p:nvSpPr>
        <p:spPr>
          <a:xfrm>
            <a:off x="1942800" y="2832550"/>
            <a:ext cx="951900" cy="365100"/>
          </a:xfrm>
          <a:prstGeom prst="rect">
            <a:avLst/>
          </a:prstGeom>
          <a:solidFill>
            <a:srgbClr val="FFD9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9" name="Google Shape;389;p18"/>
          <p:cNvSpPr txBox="1">
            <a:spLocks noGrp="1"/>
          </p:cNvSpPr>
          <p:nvPr>
            <p:ph type="title"/>
          </p:nvPr>
        </p:nvSpPr>
        <p:spPr>
          <a:xfrm>
            <a:off x="357025" y="435675"/>
            <a:ext cx="4092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The Scanner: How?</a:t>
            </a:r>
            <a:endParaRPr/>
          </a:p>
        </p:txBody>
      </p:sp>
      <p:sp>
        <p:nvSpPr>
          <p:cNvPr id="390" name="Google Shape;390;p18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21</a:t>
            </a:fld>
            <a:endParaRPr/>
          </a:p>
        </p:txBody>
      </p:sp>
      <p:sp>
        <p:nvSpPr>
          <p:cNvPr id="391" name="Google Shape;391;p18"/>
          <p:cNvSpPr/>
          <p:nvPr/>
        </p:nvSpPr>
        <p:spPr>
          <a:xfrm>
            <a:off x="480950" y="1796200"/>
            <a:ext cx="3159300" cy="8784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9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 let bar=10;</a:t>
            </a:r>
            <a:endParaRPr/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Jack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2" name="Google Shape;392;p18"/>
          <p:cNvSpPr/>
          <p:nvPr/>
        </p:nvSpPr>
        <p:spPr>
          <a:xfrm>
            <a:off x="4648925" y="543975"/>
            <a:ext cx="4050600" cy="30600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Token Stream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93" name="Google Shape;393;p18"/>
          <p:cNvGrpSpPr/>
          <p:nvPr/>
        </p:nvGrpSpPr>
        <p:grpSpPr>
          <a:xfrm>
            <a:off x="867014" y="1320200"/>
            <a:ext cx="485700" cy="700200"/>
            <a:chOff x="378775" y="1640775"/>
            <a:chExt cx="485700" cy="700200"/>
          </a:xfrm>
        </p:grpSpPr>
        <p:sp>
          <p:nvSpPr>
            <p:cNvPr id="394" name="Google Shape;394;p18"/>
            <p:cNvSpPr/>
            <p:nvPr/>
          </p:nvSpPr>
          <p:spPr>
            <a:xfrm>
              <a:off x="475975" y="1923375"/>
              <a:ext cx="291300" cy="417600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rgbClr val="FFD966"/>
            </a:solidFill>
            <a:ln w="19050" cap="flat" cmpd="sng">
              <a:solidFill>
                <a:srgbClr val="BF9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5" name="Google Shape;395;p18"/>
            <p:cNvSpPr txBox="1"/>
            <p:nvPr/>
          </p:nvSpPr>
          <p:spPr>
            <a:xfrm>
              <a:off x="378775" y="1640775"/>
              <a:ext cx="485700" cy="282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BF9000"/>
                  </a:solidFill>
                  <a:latin typeface="Calibri"/>
                  <a:ea typeface="Calibri"/>
                  <a:cs typeface="Calibri"/>
                  <a:sym typeface="Calibri"/>
                </a:rPr>
                <a:t>curr</a:t>
              </a:r>
              <a:endParaRPr sz="1400" b="1" i="0" u="none" strike="noStrike" cap="none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96" name="Google Shape;396;p18"/>
          <p:cNvSpPr txBox="1"/>
          <p:nvPr/>
        </p:nvSpPr>
        <p:spPr>
          <a:xfrm>
            <a:off x="480950" y="2832550"/>
            <a:ext cx="22875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rPr>
              <a:t>Accumulated:   </a:t>
            </a:r>
            <a:r>
              <a:rPr lang="en-US" sz="18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l</a:t>
            </a:r>
            <a:endParaRPr sz="18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97" name="Google Shape;397;p18"/>
          <p:cNvSpPr/>
          <p:nvPr/>
        </p:nvSpPr>
        <p:spPr>
          <a:xfrm>
            <a:off x="4844250" y="733350"/>
            <a:ext cx="1174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SEMICOLON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98" name="Google Shape;398;p18"/>
          <p:cNvSpPr txBox="1">
            <a:spLocks noGrp="1"/>
          </p:cNvSpPr>
          <p:nvPr>
            <p:ph type="body" idx="1"/>
          </p:nvPr>
        </p:nvSpPr>
        <p:spPr>
          <a:xfrm>
            <a:off x="396875" y="3633935"/>
            <a:ext cx="8879100" cy="31816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Observation: many tokens have disjoint starting characters</a:t>
            </a: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Keep cursor on current char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If the char </a:t>
            </a:r>
            <a:r>
              <a:rPr lang="en-US" i="1" dirty="0"/>
              <a:t>could</a:t>
            </a:r>
            <a:r>
              <a:rPr lang="en-US" dirty="0"/>
              <a:t> be part of this token, accumulate it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If not, complete the current token</a:t>
            </a: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How to distinguish built-in keywords (e.g., “let”) from identifiers (e.g., “bar”)?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Simple: when token is done, check against list of keywords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" name="Google Shape;404;p19"/>
          <p:cNvSpPr/>
          <p:nvPr/>
        </p:nvSpPr>
        <p:spPr>
          <a:xfrm>
            <a:off x="1942800" y="2832550"/>
            <a:ext cx="951900" cy="365100"/>
          </a:xfrm>
          <a:prstGeom prst="rect">
            <a:avLst/>
          </a:prstGeom>
          <a:solidFill>
            <a:srgbClr val="FFD9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5" name="Google Shape;405;p19"/>
          <p:cNvSpPr txBox="1">
            <a:spLocks noGrp="1"/>
          </p:cNvSpPr>
          <p:nvPr>
            <p:ph type="title"/>
          </p:nvPr>
        </p:nvSpPr>
        <p:spPr>
          <a:xfrm>
            <a:off x="357025" y="435675"/>
            <a:ext cx="4092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The Scanner: How?</a:t>
            </a:r>
            <a:endParaRPr/>
          </a:p>
        </p:txBody>
      </p:sp>
      <p:sp>
        <p:nvSpPr>
          <p:cNvPr id="406" name="Google Shape;406;p19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22</a:t>
            </a:fld>
            <a:endParaRPr/>
          </a:p>
        </p:txBody>
      </p:sp>
      <p:sp>
        <p:nvSpPr>
          <p:cNvPr id="407" name="Google Shape;407;p19"/>
          <p:cNvSpPr/>
          <p:nvPr/>
        </p:nvSpPr>
        <p:spPr>
          <a:xfrm>
            <a:off x="480950" y="1796200"/>
            <a:ext cx="3159300" cy="8784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9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 let bar=10;</a:t>
            </a:r>
            <a:endParaRPr/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Jack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8" name="Google Shape;408;p19"/>
          <p:cNvSpPr/>
          <p:nvPr/>
        </p:nvSpPr>
        <p:spPr>
          <a:xfrm>
            <a:off x="4648925" y="543975"/>
            <a:ext cx="4050600" cy="30600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Token Stream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409" name="Google Shape;409;p19"/>
          <p:cNvGrpSpPr/>
          <p:nvPr/>
        </p:nvGrpSpPr>
        <p:grpSpPr>
          <a:xfrm>
            <a:off x="1082549" y="1320200"/>
            <a:ext cx="485700" cy="700200"/>
            <a:chOff x="378775" y="1640775"/>
            <a:chExt cx="485700" cy="700200"/>
          </a:xfrm>
        </p:grpSpPr>
        <p:sp>
          <p:nvSpPr>
            <p:cNvPr id="410" name="Google Shape;410;p19"/>
            <p:cNvSpPr/>
            <p:nvPr/>
          </p:nvSpPr>
          <p:spPr>
            <a:xfrm>
              <a:off x="475975" y="1923375"/>
              <a:ext cx="291300" cy="417600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rgbClr val="FFD966"/>
            </a:solidFill>
            <a:ln w="19050" cap="flat" cmpd="sng">
              <a:solidFill>
                <a:srgbClr val="BF9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1" name="Google Shape;411;p19"/>
            <p:cNvSpPr txBox="1"/>
            <p:nvPr/>
          </p:nvSpPr>
          <p:spPr>
            <a:xfrm>
              <a:off x="378775" y="1640775"/>
              <a:ext cx="485700" cy="282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BF9000"/>
                  </a:solidFill>
                  <a:latin typeface="Calibri"/>
                  <a:ea typeface="Calibri"/>
                  <a:cs typeface="Calibri"/>
                  <a:sym typeface="Calibri"/>
                </a:rPr>
                <a:t>curr</a:t>
              </a:r>
              <a:endParaRPr sz="1400" b="1" i="0" u="none" strike="noStrike" cap="none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12" name="Google Shape;412;p19"/>
          <p:cNvSpPr txBox="1"/>
          <p:nvPr/>
        </p:nvSpPr>
        <p:spPr>
          <a:xfrm>
            <a:off x="480950" y="2832550"/>
            <a:ext cx="22875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rPr>
              <a:t>Accumulated:   </a:t>
            </a:r>
            <a:r>
              <a:rPr lang="en-US" sz="18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le</a:t>
            </a:r>
            <a:endParaRPr sz="18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413" name="Google Shape;413;p19"/>
          <p:cNvSpPr/>
          <p:nvPr/>
        </p:nvSpPr>
        <p:spPr>
          <a:xfrm>
            <a:off x="4844250" y="733350"/>
            <a:ext cx="1174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SEMICOLON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414" name="Google Shape;414;p19"/>
          <p:cNvSpPr txBox="1">
            <a:spLocks noGrp="1"/>
          </p:cNvSpPr>
          <p:nvPr>
            <p:ph type="body" idx="1"/>
          </p:nvPr>
        </p:nvSpPr>
        <p:spPr>
          <a:xfrm>
            <a:off x="396875" y="3633935"/>
            <a:ext cx="8879100" cy="31816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Observation: many tokens have disjoint starting characters</a:t>
            </a: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Keep cursor on current char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If the char </a:t>
            </a:r>
            <a:r>
              <a:rPr lang="en-US" i="1" dirty="0"/>
              <a:t>could</a:t>
            </a:r>
            <a:r>
              <a:rPr lang="en-US" dirty="0"/>
              <a:t> be part of this token, accumulate it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If not, complete the current token</a:t>
            </a: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How to distinguish built-in keywords (e.g., “let”) from identifiers (e.g., “bar”)?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Simple: when token is done, check against list of keywords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" name="Google Shape;420;p20"/>
          <p:cNvSpPr/>
          <p:nvPr/>
        </p:nvSpPr>
        <p:spPr>
          <a:xfrm>
            <a:off x="1942800" y="2832550"/>
            <a:ext cx="951900" cy="365100"/>
          </a:xfrm>
          <a:prstGeom prst="rect">
            <a:avLst/>
          </a:prstGeom>
          <a:solidFill>
            <a:srgbClr val="FFD9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1" name="Google Shape;421;p20"/>
          <p:cNvSpPr txBox="1">
            <a:spLocks noGrp="1"/>
          </p:cNvSpPr>
          <p:nvPr>
            <p:ph type="title"/>
          </p:nvPr>
        </p:nvSpPr>
        <p:spPr>
          <a:xfrm>
            <a:off x="357025" y="435675"/>
            <a:ext cx="4092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The Scanner: How?</a:t>
            </a:r>
            <a:endParaRPr/>
          </a:p>
        </p:txBody>
      </p:sp>
      <p:sp>
        <p:nvSpPr>
          <p:cNvPr id="422" name="Google Shape;422;p20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23</a:t>
            </a:fld>
            <a:endParaRPr/>
          </a:p>
        </p:txBody>
      </p:sp>
      <p:sp>
        <p:nvSpPr>
          <p:cNvPr id="423" name="Google Shape;423;p20"/>
          <p:cNvSpPr/>
          <p:nvPr/>
        </p:nvSpPr>
        <p:spPr>
          <a:xfrm>
            <a:off x="480950" y="1796200"/>
            <a:ext cx="3159300" cy="8784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9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 let bar=10;</a:t>
            </a:r>
            <a:endParaRPr/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Jack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4" name="Google Shape;424;p20"/>
          <p:cNvSpPr/>
          <p:nvPr/>
        </p:nvSpPr>
        <p:spPr>
          <a:xfrm>
            <a:off x="4648925" y="543975"/>
            <a:ext cx="4050600" cy="30600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Token Stream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425" name="Google Shape;425;p20"/>
          <p:cNvGrpSpPr/>
          <p:nvPr/>
        </p:nvGrpSpPr>
        <p:grpSpPr>
          <a:xfrm>
            <a:off x="1296419" y="1320200"/>
            <a:ext cx="485700" cy="700200"/>
            <a:chOff x="378775" y="1640775"/>
            <a:chExt cx="485700" cy="700200"/>
          </a:xfrm>
        </p:grpSpPr>
        <p:sp>
          <p:nvSpPr>
            <p:cNvPr id="426" name="Google Shape;426;p20"/>
            <p:cNvSpPr/>
            <p:nvPr/>
          </p:nvSpPr>
          <p:spPr>
            <a:xfrm>
              <a:off x="475975" y="1923375"/>
              <a:ext cx="291300" cy="417600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rgbClr val="FFD966"/>
            </a:solidFill>
            <a:ln w="19050" cap="flat" cmpd="sng">
              <a:solidFill>
                <a:srgbClr val="BF9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7" name="Google Shape;427;p20"/>
            <p:cNvSpPr txBox="1"/>
            <p:nvPr/>
          </p:nvSpPr>
          <p:spPr>
            <a:xfrm>
              <a:off x="378775" y="1640775"/>
              <a:ext cx="485700" cy="282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BF9000"/>
                  </a:solidFill>
                  <a:latin typeface="Calibri"/>
                  <a:ea typeface="Calibri"/>
                  <a:cs typeface="Calibri"/>
                  <a:sym typeface="Calibri"/>
                </a:rPr>
                <a:t>curr</a:t>
              </a:r>
              <a:endParaRPr sz="1400" b="1" i="0" u="none" strike="noStrike" cap="none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28" name="Google Shape;428;p20"/>
          <p:cNvSpPr txBox="1"/>
          <p:nvPr/>
        </p:nvSpPr>
        <p:spPr>
          <a:xfrm>
            <a:off x="480950" y="2832550"/>
            <a:ext cx="22875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rPr>
              <a:t>Accumulated:   </a:t>
            </a:r>
            <a:r>
              <a:rPr lang="en-US" sz="18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let</a:t>
            </a:r>
            <a:endParaRPr sz="18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429" name="Google Shape;429;p20"/>
          <p:cNvSpPr/>
          <p:nvPr/>
        </p:nvSpPr>
        <p:spPr>
          <a:xfrm>
            <a:off x="4844250" y="733350"/>
            <a:ext cx="1174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SEMICOLON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430" name="Google Shape;430;p20"/>
          <p:cNvSpPr txBox="1">
            <a:spLocks noGrp="1"/>
          </p:cNvSpPr>
          <p:nvPr>
            <p:ph type="body" idx="1"/>
          </p:nvPr>
        </p:nvSpPr>
        <p:spPr>
          <a:xfrm>
            <a:off x="396875" y="3633935"/>
            <a:ext cx="8879100" cy="31816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Observation: many tokens have disjoint starting characters</a:t>
            </a: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Keep cursor on current char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If the char </a:t>
            </a:r>
            <a:r>
              <a:rPr lang="en-US" i="1" dirty="0"/>
              <a:t>could</a:t>
            </a:r>
            <a:r>
              <a:rPr lang="en-US" dirty="0"/>
              <a:t> be part of this token, accumulate it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If not, complete the current token</a:t>
            </a: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How to distinguish built-in keywords (e.g., “let”) from identifiers (e.g., “bar”)?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Simple: when token is done, check against list of keywords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" name="Google Shape;436;p21"/>
          <p:cNvSpPr/>
          <p:nvPr/>
        </p:nvSpPr>
        <p:spPr>
          <a:xfrm>
            <a:off x="1942800" y="2832550"/>
            <a:ext cx="951900" cy="365100"/>
          </a:xfrm>
          <a:prstGeom prst="rect">
            <a:avLst/>
          </a:prstGeom>
          <a:solidFill>
            <a:srgbClr val="FFD9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7" name="Google Shape;437;p21"/>
          <p:cNvSpPr txBox="1">
            <a:spLocks noGrp="1"/>
          </p:cNvSpPr>
          <p:nvPr>
            <p:ph type="title"/>
          </p:nvPr>
        </p:nvSpPr>
        <p:spPr>
          <a:xfrm>
            <a:off x="357025" y="435675"/>
            <a:ext cx="4092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The Scanner: How?</a:t>
            </a:r>
            <a:endParaRPr/>
          </a:p>
        </p:txBody>
      </p:sp>
      <p:sp>
        <p:nvSpPr>
          <p:cNvPr id="438" name="Google Shape;438;p21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24</a:t>
            </a:fld>
            <a:endParaRPr/>
          </a:p>
        </p:txBody>
      </p:sp>
      <p:sp>
        <p:nvSpPr>
          <p:cNvPr id="439" name="Google Shape;439;p21"/>
          <p:cNvSpPr/>
          <p:nvPr/>
        </p:nvSpPr>
        <p:spPr>
          <a:xfrm>
            <a:off x="480950" y="1796200"/>
            <a:ext cx="3159300" cy="8784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9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 let bar=10;</a:t>
            </a:r>
            <a:endParaRPr/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Jack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0" name="Google Shape;440;p21"/>
          <p:cNvSpPr/>
          <p:nvPr/>
        </p:nvSpPr>
        <p:spPr>
          <a:xfrm>
            <a:off x="4648925" y="543975"/>
            <a:ext cx="4050600" cy="30600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Token Stream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441" name="Google Shape;441;p21"/>
          <p:cNvGrpSpPr/>
          <p:nvPr/>
        </p:nvGrpSpPr>
        <p:grpSpPr>
          <a:xfrm>
            <a:off x="1504401" y="1329900"/>
            <a:ext cx="485700" cy="700200"/>
            <a:chOff x="378775" y="1640775"/>
            <a:chExt cx="485700" cy="700200"/>
          </a:xfrm>
        </p:grpSpPr>
        <p:sp>
          <p:nvSpPr>
            <p:cNvPr id="442" name="Google Shape;442;p21"/>
            <p:cNvSpPr/>
            <p:nvPr/>
          </p:nvSpPr>
          <p:spPr>
            <a:xfrm>
              <a:off x="475975" y="1923375"/>
              <a:ext cx="291300" cy="417600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rgbClr val="FFD966"/>
            </a:solidFill>
            <a:ln w="19050" cap="flat" cmpd="sng">
              <a:solidFill>
                <a:srgbClr val="BF9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3" name="Google Shape;443;p21"/>
            <p:cNvSpPr txBox="1"/>
            <p:nvPr/>
          </p:nvSpPr>
          <p:spPr>
            <a:xfrm>
              <a:off x="378775" y="1640775"/>
              <a:ext cx="485700" cy="282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BF9000"/>
                  </a:solidFill>
                  <a:latin typeface="Calibri"/>
                  <a:ea typeface="Calibri"/>
                  <a:cs typeface="Calibri"/>
                  <a:sym typeface="Calibri"/>
                </a:rPr>
                <a:t>curr</a:t>
              </a:r>
              <a:endParaRPr sz="1400" b="1" i="0" u="none" strike="noStrike" cap="none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44" name="Google Shape;444;p21"/>
          <p:cNvSpPr txBox="1"/>
          <p:nvPr/>
        </p:nvSpPr>
        <p:spPr>
          <a:xfrm>
            <a:off x="480950" y="2819488"/>
            <a:ext cx="22875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rPr>
              <a:t>Accumulated:   </a:t>
            </a:r>
            <a:endParaRPr sz="1800" b="1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45" name="Google Shape;445;p21"/>
          <p:cNvSpPr/>
          <p:nvPr/>
        </p:nvSpPr>
        <p:spPr>
          <a:xfrm>
            <a:off x="4844250" y="733350"/>
            <a:ext cx="1174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SEMICOLON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446" name="Google Shape;446;p21"/>
          <p:cNvSpPr/>
          <p:nvPr/>
        </p:nvSpPr>
        <p:spPr>
          <a:xfrm>
            <a:off x="6152600" y="733350"/>
            <a:ext cx="6096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LET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447" name="Google Shape;447;p21"/>
          <p:cNvSpPr txBox="1">
            <a:spLocks noGrp="1"/>
          </p:cNvSpPr>
          <p:nvPr>
            <p:ph type="body" idx="1"/>
          </p:nvPr>
        </p:nvSpPr>
        <p:spPr>
          <a:xfrm>
            <a:off x="396875" y="3633935"/>
            <a:ext cx="8879100" cy="31816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Observation: many tokens have disjoint starting characters</a:t>
            </a: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Keep cursor on current char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If the char </a:t>
            </a:r>
            <a:r>
              <a:rPr lang="en-US" i="1" dirty="0"/>
              <a:t>could</a:t>
            </a:r>
            <a:r>
              <a:rPr lang="en-US" dirty="0"/>
              <a:t> be part of this token, accumulate it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If not, complete the current token</a:t>
            </a: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How to distinguish built-in keywords (e.g., “let”) from identifiers (e.g., “bar”)?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Simple: when token is done, check against list of keywords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3" name="Google Shape;453;p55"/>
          <p:cNvSpPr/>
          <p:nvPr/>
        </p:nvSpPr>
        <p:spPr>
          <a:xfrm>
            <a:off x="1942800" y="2832550"/>
            <a:ext cx="951900" cy="365100"/>
          </a:xfrm>
          <a:prstGeom prst="rect">
            <a:avLst/>
          </a:prstGeom>
          <a:solidFill>
            <a:srgbClr val="FFD9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4" name="Google Shape;454;p55"/>
          <p:cNvSpPr txBox="1">
            <a:spLocks noGrp="1"/>
          </p:cNvSpPr>
          <p:nvPr>
            <p:ph type="title"/>
          </p:nvPr>
        </p:nvSpPr>
        <p:spPr>
          <a:xfrm>
            <a:off x="357025" y="435675"/>
            <a:ext cx="4092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The Scanner: How?</a:t>
            </a:r>
            <a:endParaRPr/>
          </a:p>
        </p:txBody>
      </p:sp>
      <p:sp>
        <p:nvSpPr>
          <p:cNvPr id="455" name="Google Shape;455;p55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25</a:t>
            </a:fld>
            <a:endParaRPr/>
          </a:p>
        </p:txBody>
      </p:sp>
      <p:sp>
        <p:nvSpPr>
          <p:cNvPr id="456" name="Google Shape;456;p55"/>
          <p:cNvSpPr/>
          <p:nvPr/>
        </p:nvSpPr>
        <p:spPr>
          <a:xfrm>
            <a:off x="480950" y="1796200"/>
            <a:ext cx="3159300" cy="8784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9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 let bar=10;</a:t>
            </a:r>
            <a:endParaRPr/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Jack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7" name="Google Shape;457;p55"/>
          <p:cNvSpPr/>
          <p:nvPr/>
        </p:nvSpPr>
        <p:spPr>
          <a:xfrm>
            <a:off x="4648925" y="543975"/>
            <a:ext cx="4050600" cy="30600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Token Stream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458" name="Google Shape;458;p55"/>
          <p:cNvGrpSpPr/>
          <p:nvPr/>
        </p:nvGrpSpPr>
        <p:grpSpPr>
          <a:xfrm>
            <a:off x="1734187" y="1329900"/>
            <a:ext cx="485700" cy="700200"/>
            <a:chOff x="378775" y="1640775"/>
            <a:chExt cx="485700" cy="700200"/>
          </a:xfrm>
        </p:grpSpPr>
        <p:sp>
          <p:nvSpPr>
            <p:cNvPr id="459" name="Google Shape;459;p55"/>
            <p:cNvSpPr/>
            <p:nvPr/>
          </p:nvSpPr>
          <p:spPr>
            <a:xfrm>
              <a:off x="475975" y="1923375"/>
              <a:ext cx="291300" cy="417600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rgbClr val="FFD966"/>
            </a:solidFill>
            <a:ln w="19050" cap="flat" cmpd="sng">
              <a:solidFill>
                <a:srgbClr val="BF9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0" name="Google Shape;460;p55"/>
            <p:cNvSpPr txBox="1"/>
            <p:nvPr/>
          </p:nvSpPr>
          <p:spPr>
            <a:xfrm>
              <a:off x="378775" y="1640775"/>
              <a:ext cx="485700" cy="282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BF9000"/>
                  </a:solidFill>
                  <a:latin typeface="Calibri"/>
                  <a:ea typeface="Calibri"/>
                  <a:cs typeface="Calibri"/>
                  <a:sym typeface="Calibri"/>
                </a:rPr>
                <a:t>curr</a:t>
              </a:r>
              <a:endParaRPr sz="1400" b="1" i="0" u="none" strike="noStrike" cap="none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61" name="Google Shape;461;p55"/>
          <p:cNvSpPr txBox="1"/>
          <p:nvPr/>
        </p:nvSpPr>
        <p:spPr>
          <a:xfrm>
            <a:off x="480950" y="2832550"/>
            <a:ext cx="22875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rPr>
              <a:t>Accumulated:   </a:t>
            </a:r>
            <a:r>
              <a:rPr lang="en-US" sz="18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b</a:t>
            </a:r>
            <a:endParaRPr sz="18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462" name="Google Shape;462;p55"/>
          <p:cNvSpPr/>
          <p:nvPr/>
        </p:nvSpPr>
        <p:spPr>
          <a:xfrm>
            <a:off x="4844250" y="733350"/>
            <a:ext cx="1174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SEMICOLON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463" name="Google Shape;463;p55"/>
          <p:cNvSpPr/>
          <p:nvPr/>
        </p:nvSpPr>
        <p:spPr>
          <a:xfrm>
            <a:off x="6152600" y="733350"/>
            <a:ext cx="6096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LET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464" name="Google Shape;464;p55"/>
          <p:cNvSpPr txBox="1">
            <a:spLocks noGrp="1"/>
          </p:cNvSpPr>
          <p:nvPr>
            <p:ph type="body" idx="1"/>
          </p:nvPr>
        </p:nvSpPr>
        <p:spPr>
          <a:xfrm>
            <a:off x="396875" y="3633935"/>
            <a:ext cx="8879100" cy="31816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Observation: many tokens have disjoint starting characters</a:t>
            </a: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Keep cursor on current char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If the char </a:t>
            </a:r>
            <a:r>
              <a:rPr lang="en-US" i="1" dirty="0"/>
              <a:t>could</a:t>
            </a:r>
            <a:r>
              <a:rPr lang="en-US" dirty="0"/>
              <a:t> be part of this token, accumulate it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If not, complete the current token</a:t>
            </a: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How to distinguish built-in keywords (e.g., “let”) from identifiers (e.g., “bar”)?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Simple: when token is done, check against list of keywords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0" name="Google Shape;470;p59"/>
          <p:cNvSpPr/>
          <p:nvPr/>
        </p:nvSpPr>
        <p:spPr>
          <a:xfrm>
            <a:off x="1942800" y="2832550"/>
            <a:ext cx="951900" cy="365100"/>
          </a:xfrm>
          <a:prstGeom prst="rect">
            <a:avLst/>
          </a:prstGeom>
          <a:solidFill>
            <a:srgbClr val="FFD9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1" name="Google Shape;471;p59"/>
          <p:cNvSpPr txBox="1">
            <a:spLocks noGrp="1"/>
          </p:cNvSpPr>
          <p:nvPr>
            <p:ph type="title"/>
          </p:nvPr>
        </p:nvSpPr>
        <p:spPr>
          <a:xfrm>
            <a:off x="357025" y="435675"/>
            <a:ext cx="4092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The Scanner: How?</a:t>
            </a:r>
            <a:endParaRPr/>
          </a:p>
        </p:txBody>
      </p:sp>
      <p:sp>
        <p:nvSpPr>
          <p:cNvPr id="472" name="Google Shape;472;p59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26</a:t>
            </a:fld>
            <a:endParaRPr/>
          </a:p>
        </p:txBody>
      </p:sp>
      <p:sp>
        <p:nvSpPr>
          <p:cNvPr id="473" name="Google Shape;473;p59"/>
          <p:cNvSpPr/>
          <p:nvPr/>
        </p:nvSpPr>
        <p:spPr>
          <a:xfrm>
            <a:off x="480950" y="1796200"/>
            <a:ext cx="3159300" cy="8784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9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 let bar=10;</a:t>
            </a:r>
            <a:endParaRPr/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Jack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4" name="Google Shape;474;p59"/>
          <p:cNvSpPr/>
          <p:nvPr/>
        </p:nvSpPr>
        <p:spPr>
          <a:xfrm>
            <a:off x="4648925" y="543975"/>
            <a:ext cx="4050600" cy="30600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Token Stream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475" name="Google Shape;475;p59"/>
          <p:cNvGrpSpPr/>
          <p:nvPr/>
        </p:nvGrpSpPr>
        <p:grpSpPr>
          <a:xfrm>
            <a:off x="1974503" y="1329900"/>
            <a:ext cx="485700" cy="700200"/>
            <a:chOff x="378775" y="1640775"/>
            <a:chExt cx="485700" cy="700200"/>
          </a:xfrm>
        </p:grpSpPr>
        <p:sp>
          <p:nvSpPr>
            <p:cNvPr id="476" name="Google Shape;476;p59"/>
            <p:cNvSpPr/>
            <p:nvPr/>
          </p:nvSpPr>
          <p:spPr>
            <a:xfrm>
              <a:off x="475975" y="1923375"/>
              <a:ext cx="291300" cy="417600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rgbClr val="FFD966"/>
            </a:solidFill>
            <a:ln w="19050" cap="flat" cmpd="sng">
              <a:solidFill>
                <a:srgbClr val="BF9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7" name="Google Shape;477;p59"/>
            <p:cNvSpPr txBox="1"/>
            <p:nvPr/>
          </p:nvSpPr>
          <p:spPr>
            <a:xfrm>
              <a:off x="378775" y="1640775"/>
              <a:ext cx="485700" cy="282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BF9000"/>
                  </a:solidFill>
                  <a:latin typeface="Calibri"/>
                  <a:ea typeface="Calibri"/>
                  <a:cs typeface="Calibri"/>
                  <a:sym typeface="Calibri"/>
                </a:rPr>
                <a:t>curr</a:t>
              </a:r>
              <a:endParaRPr sz="1400" b="1" i="0" u="none" strike="noStrike" cap="none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78" name="Google Shape;478;p59"/>
          <p:cNvSpPr txBox="1"/>
          <p:nvPr/>
        </p:nvSpPr>
        <p:spPr>
          <a:xfrm>
            <a:off x="480950" y="2832550"/>
            <a:ext cx="22875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rPr>
              <a:t>Accumulated:   </a:t>
            </a:r>
            <a:r>
              <a:rPr lang="en-US" sz="18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ba</a:t>
            </a:r>
            <a:endParaRPr sz="18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479" name="Google Shape;479;p59"/>
          <p:cNvSpPr/>
          <p:nvPr/>
        </p:nvSpPr>
        <p:spPr>
          <a:xfrm>
            <a:off x="4844250" y="733350"/>
            <a:ext cx="1174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SEMICOLON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480" name="Google Shape;480;p59"/>
          <p:cNvSpPr/>
          <p:nvPr/>
        </p:nvSpPr>
        <p:spPr>
          <a:xfrm>
            <a:off x="6152600" y="733350"/>
            <a:ext cx="6096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LET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481" name="Google Shape;481;p59"/>
          <p:cNvSpPr txBox="1">
            <a:spLocks noGrp="1"/>
          </p:cNvSpPr>
          <p:nvPr>
            <p:ph type="body" idx="1"/>
          </p:nvPr>
        </p:nvSpPr>
        <p:spPr>
          <a:xfrm>
            <a:off x="396875" y="3633935"/>
            <a:ext cx="8879100" cy="31816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Observation: many tokens have disjoint starting characters</a:t>
            </a: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Keep cursor on current char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If the char </a:t>
            </a:r>
            <a:r>
              <a:rPr lang="en-US" i="1" dirty="0"/>
              <a:t>could</a:t>
            </a:r>
            <a:r>
              <a:rPr lang="en-US" dirty="0"/>
              <a:t> be part of this token, accumulate it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If not, complete the current token</a:t>
            </a: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How to distinguish built-in keywords (e.g., “let”) from identifiers (e.g., “bar”)?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Simple: when token is done, check against list of keywords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7" name="Google Shape;487;p60"/>
          <p:cNvSpPr/>
          <p:nvPr/>
        </p:nvSpPr>
        <p:spPr>
          <a:xfrm>
            <a:off x="1942800" y="2832550"/>
            <a:ext cx="951900" cy="365100"/>
          </a:xfrm>
          <a:prstGeom prst="rect">
            <a:avLst/>
          </a:prstGeom>
          <a:solidFill>
            <a:srgbClr val="FFD9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8" name="Google Shape;488;p60"/>
          <p:cNvSpPr txBox="1">
            <a:spLocks noGrp="1"/>
          </p:cNvSpPr>
          <p:nvPr>
            <p:ph type="title"/>
          </p:nvPr>
        </p:nvSpPr>
        <p:spPr>
          <a:xfrm>
            <a:off x="357025" y="435675"/>
            <a:ext cx="4092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The Scanner: How?</a:t>
            </a:r>
            <a:endParaRPr/>
          </a:p>
        </p:txBody>
      </p:sp>
      <p:sp>
        <p:nvSpPr>
          <p:cNvPr id="489" name="Google Shape;489;p60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27</a:t>
            </a:fld>
            <a:endParaRPr/>
          </a:p>
        </p:txBody>
      </p:sp>
      <p:sp>
        <p:nvSpPr>
          <p:cNvPr id="490" name="Google Shape;490;p60"/>
          <p:cNvSpPr/>
          <p:nvPr/>
        </p:nvSpPr>
        <p:spPr>
          <a:xfrm>
            <a:off x="480950" y="1796200"/>
            <a:ext cx="3159300" cy="8784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9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 let bar=10;</a:t>
            </a:r>
            <a:endParaRPr/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Jack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1" name="Google Shape;491;p60"/>
          <p:cNvSpPr/>
          <p:nvPr/>
        </p:nvSpPr>
        <p:spPr>
          <a:xfrm>
            <a:off x="4648925" y="543975"/>
            <a:ext cx="4050600" cy="30600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Token Stream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492" name="Google Shape;492;p60"/>
          <p:cNvGrpSpPr/>
          <p:nvPr/>
        </p:nvGrpSpPr>
        <p:grpSpPr>
          <a:xfrm>
            <a:off x="2188057" y="1329900"/>
            <a:ext cx="485700" cy="700200"/>
            <a:chOff x="378775" y="1640775"/>
            <a:chExt cx="485700" cy="700200"/>
          </a:xfrm>
        </p:grpSpPr>
        <p:sp>
          <p:nvSpPr>
            <p:cNvPr id="493" name="Google Shape;493;p60"/>
            <p:cNvSpPr/>
            <p:nvPr/>
          </p:nvSpPr>
          <p:spPr>
            <a:xfrm>
              <a:off x="475975" y="1923375"/>
              <a:ext cx="291300" cy="417600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rgbClr val="FFD966"/>
            </a:solidFill>
            <a:ln w="19050" cap="flat" cmpd="sng">
              <a:solidFill>
                <a:srgbClr val="BF9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4" name="Google Shape;494;p60"/>
            <p:cNvSpPr txBox="1"/>
            <p:nvPr/>
          </p:nvSpPr>
          <p:spPr>
            <a:xfrm>
              <a:off x="378775" y="1640775"/>
              <a:ext cx="485700" cy="282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BF9000"/>
                  </a:solidFill>
                  <a:latin typeface="Calibri"/>
                  <a:ea typeface="Calibri"/>
                  <a:cs typeface="Calibri"/>
                  <a:sym typeface="Calibri"/>
                </a:rPr>
                <a:t>curr</a:t>
              </a:r>
              <a:endParaRPr sz="1400" b="1" i="0" u="none" strike="noStrike" cap="none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95" name="Google Shape;495;p60"/>
          <p:cNvSpPr txBox="1"/>
          <p:nvPr/>
        </p:nvSpPr>
        <p:spPr>
          <a:xfrm>
            <a:off x="480950" y="2832550"/>
            <a:ext cx="22875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rPr>
              <a:t>Accumulated:   </a:t>
            </a:r>
            <a:r>
              <a:rPr lang="en-US" sz="18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bar</a:t>
            </a:r>
            <a:endParaRPr sz="18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496" name="Google Shape;496;p60"/>
          <p:cNvSpPr/>
          <p:nvPr/>
        </p:nvSpPr>
        <p:spPr>
          <a:xfrm>
            <a:off x="4844250" y="733350"/>
            <a:ext cx="1174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SEMICOLON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497" name="Google Shape;497;p60"/>
          <p:cNvSpPr/>
          <p:nvPr/>
        </p:nvSpPr>
        <p:spPr>
          <a:xfrm>
            <a:off x="6152600" y="733350"/>
            <a:ext cx="6096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LET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498" name="Google Shape;498;p60"/>
          <p:cNvSpPr txBox="1">
            <a:spLocks noGrp="1"/>
          </p:cNvSpPr>
          <p:nvPr>
            <p:ph type="body" idx="1"/>
          </p:nvPr>
        </p:nvSpPr>
        <p:spPr>
          <a:xfrm>
            <a:off x="396875" y="3633935"/>
            <a:ext cx="8879100" cy="31816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Observation: many tokens have disjoint starting characters</a:t>
            </a: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Keep cursor on current char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If the char </a:t>
            </a:r>
            <a:r>
              <a:rPr lang="en-US" i="1" dirty="0"/>
              <a:t>could</a:t>
            </a:r>
            <a:r>
              <a:rPr lang="en-US" dirty="0"/>
              <a:t> be part of this token, accumulate it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If not, complete the current token</a:t>
            </a: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How to distinguish built-in keywords (e.g., “let”) from identifiers (e.g., “bar”)?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Simple: when token is done, check against list of keywords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4" name="Google Shape;504;p61"/>
          <p:cNvSpPr/>
          <p:nvPr/>
        </p:nvSpPr>
        <p:spPr>
          <a:xfrm>
            <a:off x="1942800" y="2832550"/>
            <a:ext cx="951900" cy="365100"/>
          </a:xfrm>
          <a:prstGeom prst="rect">
            <a:avLst/>
          </a:prstGeom>
          <a:solidFill>
            <a:srgbClr val="FFD9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5" name="Google Shape;505;p61"/>
          <p:cNvSpPr txBox="1">
            <a:spLocks noGrp="1"/>
          </p:cNvSpPr>
          <p:nvPr>
            <p:ph type="title"/>
          </p:nvPr>
        </p:nvSpPr>
        <p:spPr>
          <a:xfrm>
            <a:off x="357025" y="435675"/>
            <a:ext cx="4092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The Scanner: How?</a:t>
            </a:r>
            <a:endParaRPr/>
          </a:p>
        </p:txBody>
      </p:sp>
      <p:sp>
        <p:nvSpPr>
          <p:cNvPr id="506" name="Google Shape;506;p61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28</a:t>
            </a:fld>
            <a:endParaRPr/>
          </a:p>
        </p:txBody>
      </p:sp>
      <p:sp>
        <p:nvSpPr>
          <p:cNvPr id="507" name="Google Shape;507;p61"/>
          <p:cNvSpPr/>
          <p:nvPr/>
        </p:nvSpPr>
        <p:spPr>
          <a:xfrm>
            <a:off x="480950" y="1796200"/>
            <a:ext cx="3159300" cy="8784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9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 let bar=10;</a:t>
            </a:r>
            <a:endParaRPr/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Jack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8" name="Google Shape;508;p61"/>
          <p:cNvSpPr/>
          <p:nvPr/>
        </p:nvSpPr>
        <p:spPr>
          <a:xfrm>
            <a:off x="4648925" y="543975"/>
            <a:ext cx="4050600" cy="30600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Token Stream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509" name="Google Shape;509;p61"/>
          <p:cNvGrpSpPr/>
          <p:nvPr/>
        </p:nvGrpSpPr>
        <p:grpSpPr>
          <a:xfrm>
            <a:off x="2404016" y="1320200"/>
            <a:ext cx="485700" cy="700200"/>
            <a:chOff x="378775" y="1640775"/>
            <a:chExt cx="485700" cy="700200"/>
          </a:xfrm>
        </p:grpSpPr>
        <p:sp>
          <p:nvSpPr>
            <p:cNvPr id="510" name="Google Shape;510;p61"/>
            <p:cNvSpPr/>
            <p:nvPr/>
          </p:nvSpPr>
          <p:spPr>
            <a:xfrm>
              <a:off x="475975" y="1923375"/>
              <a:ext cx="291300" cy="417600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rgbClr val="FFD966"/>
            </a:solidFill>
            <a:ln w="19050" cap="flat" cmpd="sng">
              <a:solidFill>
                <a:srgbClr val="BF9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1" name="Google Shape;511;p61"/>
            <p:cNvSpPr txBox="1"/>
            <p:nvPr/>
          </p:nvSpPr>
          <p:spPr>
            <a:xfrm>
              <a:off x="378775" y="1640775"/>
              <a:ext cx="485700" cy="282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BF9000"/>
                  </a:solidFill>
                  <a:latin typeface="Calibri"/>
                  <a:ea typeface="Calibri"/>
                  <a:cs typeface="Calibri"/>
                  <a:sym typeface="Calibri"/>
                </a:rPr>
                <a:t>curr</a:t>
              </a:r>
              <a:endParaRPr sz="1400" b="1" i="0" u="none" strike="noStrike" cap="none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12" name="Google Shape;512;p61"/>
          <p:cNvSpPr txBox="1"/>
          <p:nvPr/>
        </p:nvSpPr>
        <p:spPr>
          <a:xfrm>
            <a:off x="480950" y="2832550"/>
            <a:ext cx="22875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rPr>
              <a:t>Accumulated:   </a:t>
            </a:r>
            <a:r>
              <a:rPr lang="en-US" sz="18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endParaRPr sz="18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13" name="Google Shape;513;p61"/>
          <p:cNvSpPr/>
          <p:nvPr/>
        </p:nvSpPr>
        <p:spPr>
          <a:xfrm>
            <a:off x="4844250" y="733350"/>
            <a:ext cx="1174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SEMICOLON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14" name="Google Shape;514;p61"/>
          <p:cNvSpPr/>
          <p:nvPr/>
        </p:nvSpPr>
        <p:spPr>
          <a:xfrm>
            <a:off x="6152600" y="733350"/>
            <a:ext cx="6096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LET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15" name="Google Shape;515;p61"/>
          <p:cNvSpPr/>
          <p:nvPr/>
        </p:nvSpPr>
        <p:spPr>
          <a:xfrm>
            <a:off x="6895750" y="733350"/>
            <a:ext cx="10326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ID(bar)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16" name="Google Shape;516;p61"/>
          <p:cNvSpPr txBox="1">
            <a:spLocks noGrp="1"/>
          </p:cNvSpPr>
          <p:nvPr>
            <p:ph type="body" idx="1"/>
          </p:nvPr>
        </p:nvSpPr>
        <p:spPr>
          <a:xfrm>
            <a:off x="396875" y="3633935"/>
            <a:ext cx="8879100" cy="31816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Observation: many tokens have disjoint starting characters</a:t>
            </a: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Keep cursor on current char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If the char </a:t>
            </a:r>
            <a:r>
              <a:rPr lang="en-US" i="1" dirty="0"/>
              <a:t>could</a:t>
            </a:r>
            <a:r>
              <a:rPr lang="en-US" dirty="0"/>
              <a:t> be part of this token, accumulate it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If not, complete the current token</a:t>
            </a: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How to distinguish built-in keywords (e.g., “let”) from identifiers (e.g., “bar”)?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Simple: when token is done, check against list of keywords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" name="Google Shape;522;p62"/>
          <p:cNvSpPr/>
          <p:nvPr/>
        </p:nvSpPr>
        <p:spPr>
          <a:xfrm>
            <a:off x="1942800" y="2832550"/>
            <a:ext cx="951900" cy="365100"/>
          </a:xfrm>
          <a:prstGeom prst="rect">
            <a:avLst/>
          </a:prstGeom>
          <a:solidFill>
            <a:srgbClr val="FFD9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3" name="Google Shape;523;p62"/>
          <p:cNvSpPr txBox="1">
            <a:spLocks noGrp="1"/>
          </p:cNvSpPr>
          <p:nvPr>
            <p:ph type="title"/>
          </p:nvPr>
        </p:nvSpPr>
        <p:spPr>
          <a:xfrm>
            <a:off x="357025" y="435675"/>
            <a:ext cx="4092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The Scanner: How?</a:t>
            </a:r>
            <a:endParaRPr/>
          </a:p>
        </p:txBody>
      </p:sp>
      <p:sp>
        <p:nvSpPr>
          <p:cNvPr id="524" name="Google Shape;524;p62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29</a:t>
            </a:fld>
            <a:endParaRPr/>
          </a:p>
        </p:txBody>
      </p:sp>
      <p:sp>
        <p:nvSpPr>
          <p:cNvPr id="525" name="Google Shape;525;p62"/>
          <p:cNvSpPr/>
          <p:nvPr/>
        </p:nvSpPr>
        <p:spPr>
          <a:xfrm>
            <a:off x="480950" y="1796200"/>
            <a:ext cx="3159300" cy="8784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9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 let bar=10;</a:t>
            </a:r>
            <a:endParaRPr/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Jack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6" name="Google Shape;526;p62"/>
          <p:cNvSpPr/>
          <p:nvPr/>
        </p:nvSpPr>
        <p:spPr>
          <a:xfrm>
            <a:off x="4648925" y="543975"/>
            <a:ext cx="4050600" cy="30600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Token Stream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527" name="Google Shape;527;p62"/>
          <p:cNvGrpSpPr/>
          <p:nvPr/>
        </p:nvGrpSpPr>
        <p:grpSpPr>
          <a:xfrm>
            <a:off x="2640505" y="1329900"/>
            <a:ext cx="485700" cy="700200"/>
            <a:chOff x="378775" y="1640775"/>
            <a:chExt cx="485700" cy="700200"/>
          </a:xfrm>
        </p:grpSpPr>
        <p:sp>
          <p:nvSpPr>
            <p:cNvPr id="528" name="Google Shape;528;p62"/>
            <p:cNvSpPr/>
            <p:nvPr/>
          </p:nvSpPr>
          <p:spPr>
            <a:xfrm>
              <a:off x="475975" y="1923375"/>
              <a:ext cx="291300" cy="417600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rgbClr val="FFD966"/>
            </a:solidFill>
            <a:ln w="19050" cap="flat" cmpd="sng">
              <a:solidFill>
                <a:srgbClr val="BF9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9" name="Google Shape;529;p62"/>
            <p:cNvSpPr txBox="1"/>
            <p:nvPr/>
          </p:nvSpPr>
          <p:spPr>
            <a:xfrm>
              <a:off x="378775" y="1640775"/>
              <a:ext cx="485700" cy="282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BF9000"/>
                  </a:solidFill>
                  <a:latin typeface="Calibri"/>
                  <a:ea typeface="Calibri"/>
                  <a:cs typeface="Calibri"/>
                  <a:sym typeface="Calibri"/>
                </a:rPr>
                <a:t>curr</a:t>
              </a:r>
              <a:endParaRPr sz="1400" b="1" i="0" u="none" strike="noStrike" cap="none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30" name="Google Shape;530;p62"/>
          <p:cNvSpPr txBox="1"/>
          <p:nvPr/>
        </p:nvSpPr>
        <p:spPr>
          <a:xfrm>
            <a:off x="480950" y="2832550"/>
            <a:ext cx="22875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rPr>
              <a:t>Accumulated:   </a:t>
            </a:r>
            <a:r>
              <a:rPr lang="en-US" sz="18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endParaRPr sz="18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31" name="Google Shape;531;p62"/>
          <p:cNvSpPr/>
          <p:nvPr/>
        </p:nvSpPr>
        <p:spPr>
          <a:xfrm>
            <a:off x="4844250" y="733350"/>
            <a:ext cx="1174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SEMICOLON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32" name="Google Shape;532;p62"/>
          <p:cNvSpPr/>
          <p:nvPr/>
        </p:nvSpPr>
        <p:spPr>
          <a:xfrm>
            <a:off x="6152600" y="733350"/>
            <a:ext cx="6096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LET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33" name="Google Shape;533;p62"/>
          <p:cNvSpPr/>
          <p:nvPr/>
        </p:nvSpPr>
        <p:spPr>
          <a:xfrm>
            <a:off x="6895750" y="733350"/>
            <a:ext cx="10326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ID(bar)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34" name="Google Shape;534;p62"/>
          <p:cNvSpPr/>
          <p:nvPr/>
        </p:nvSpPr>
        <p:spPr>
          <a:xfrm>
            <a:off x="4844250" y="1150975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EQUALS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35" name="Google Shape;535;p62"/>
          <p:cNvSpPr txBox="1">
            <a:spLocks noGrp="1"/>
          </p:cNvSpPr>
          <p:nvPr>
            <p:ph type="body" idx="1"/>
          </p:nvPr>
        </p:nvSpPr>
        <p:spPr>
          <a:xfrm>
            <a:off x="396875" y="3633935"/>
            <a:ext cx="8879100" cy="31816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Observation: many tokens have disjoint starting characters</a:t>
            </a: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Keep cursor on current char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If the char </a:t>
            </a:r>
            <a:r>
              <a:rPr lang="en-US" i="1" dirty="0"/>
              <a:t>could</a:t>
            </a:r>
            <a:r>
              <a:rPr lang="en-US" dirty="0"/>
              <a:t> be part of this token, accumulate it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If not, complete the current token</a:t>
            </a: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How to distinguish built-in keywords (e.g., “let”) from identifiers (e.g., “bar”)?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Simple: when token is done, check against list of keywords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5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Midterm Debrief</a:t>
            </a:r>
            <a:endParaRPr dirty="0"/>
          </a:p>
        </p:txBody>
      </p:sp>
      <p:sp>
        <p:nvSpPr>
          <p:cNvPr id="50" name="Google Shape;50;p5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  <p:sp>
        <p:nvSpPr>
          <p:cNvPr id="8" name="Google Shape;42;p4">
            <a:extLst>
              <a:ext uri="{FF2B5EF4-FFF2-40B4-BE49-F238E27FC236}">
                <a16:creationId xmlns:a16="http://schemas.microsoft.com/office/drawing/2014/main" id="{05293551-FB55-AA56-876B-2C08C7DEC2B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Challenging midterm topics with only 60 minutes</a:t>
            </a: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endParaRPr lang="en-US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Opportunity to discover your strengths and what your gaps in knowledge are</a:t>
            </a:r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Measure of your </a:t>
            </a:r>
            <a:r>
              <a:rPr lang="en-US" i="1" dirty="0"/>
              <a:t>performance</a:t>
            </a:r>
            <a:r>
              <a:rPr lang="en-US" dirty="0"/>
              <a:t>, not your </a:t>
            </a:r>
            <a:r>
              <a:rPr lang="en-US" i="1" dirty="0"/>
              <a:t>capability</a:t>
            </a: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endParaRPr lang="en-US" i="1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Practice fostering a </a:t>
            </a:r>
            <a:r>
              <a:rPr lang="en-US" b="1" dirty="0"/>
              <a:t>growth mindset</a:t>
            </a:r>
          </a:p>
          <a:p>
            <a:pPr marL="640080" lvl="1" indent="-283464"/>
            <a:r>
              <a:rPr lang="en-US" dirty="0"/>
              <a:t>“My academic performance in CSE 390B can be improved through effort and persistence…”</a:t>
            </a:r>
          </a:p>
          <a:p>
            <a:pPr marL="640080" lvl="1" indent="-283464"/>
            <a:r>
              <a:rPr lang="en-US" dirty="0"/>
              <a:t>“I’m not where I want to be in this class </a:t>
            </a:r>
            <a:r>
              <a:rPr lang="en-US" i="1" dirty="0"/>
              <a:t>yet</a:t>
            </a:r>
            <a:r>
              <a:rPr lang="en-US" dirty="0"/>
              <a:t>…”</a:t>
            </a: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endParaRPr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1" name="Google Shape;541;p63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Why Have a Scanner?</a:t>
            </a:r>
            <a:endParaRPr dirty="0"/>
          </a:p>
        </p:txBody>
      </p:sp>
      <p:sp>
        <p:nvSpPr>
          <p:cNvPr id="542" name="Google Shape;542;p63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Fundamentally: The compiler can’t reason about a massive string, so we need to boil it down to its meaning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A great place to start is grouping characters that form a “word”</a:t>
            </a:r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Engineering-wise: separation of concerns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A stream of tokens is an important abstraction for many file-processing tasks, not just compiling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Cleaning away whitespace and comments makes rest of compiler simpler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543" name="Google Shape;543;p63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30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p51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Five-minute Break!</a:t>
            </a:r>
            <a:endParaRPr dirty="0"/>
          </a:p>
        </p:txBody>
      </p:sp>
      <p:sp>
        <p:nvSpPr>
          <p:cNvPr id="283" name="Google Shape;283;p51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/>
            <a:r>
              <a:rPr lang="en-US" dirty="0"/>
              <a:t>Feel free to stand up, stretch, use the restroom, drink some water, review your notes, or ask questions</a:t>
            </a:r>
          </a:p>
          <a:p>
            <a:pPr marL="649224" lvl="1" indent="-283463" algn="l" rtl="0">
              <a:lnSpc>
                <a:spcPct val="10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endParaRPr lang="en-US" dirty="0"/>
          </a:p>
          <a:p>
            <a:pPr marL="347472" lvl="0" indent="-347472"/>
            <a:r>
              <a:rPr lang="en-US" dirty="0"/>
              <a:t>We’ll be back </a:t>
            </a:r>
            <a:r>
              <a:rPr lang="en-US"/>
              <a:t>at: 3:30pm</a:t>
            </a:r>
            <a:endParaRPr lang="en-US" dirty="0"/>
          </a:p>
          <a:p>
            <a:pPr marL="0" lvl="0" indent="0">
              <a:buNone/>
            </a:pPr>
            <a:endParaRPr lang="en-US" dirty="0">
              <a:solidFill>
                <a:srgbClr val="0462C2"/>
              </a:solidFill>
            </a:endParaRPr>
          </a:p>
          <a:p>
            <a:pPr marL="347472" indent="-347472"/>
            <a:r>
              <a:rPr lang="en-US" dirty="0"/>
              <a:t>Research shows mid-lecture breaks reduce the decline of attention in the middle of lecture (Olmsted, 1999)</a:t>
            </a:r>
          </a:p>
        </p:txBody>
      </p:sp>
      <p:sp>
        <p:nvSpPr>
          <p:cNvPr id="284" name="Google Shape;284;p51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31</a:t>
            </a:fld>
            <a:endParaRPr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B264857-AB7F-2E46-910D-64CA11588FB7}"/>
              </a:ext>
            </a:extLst>
          </p:cNvPr>
          <p:cNvSpPr/>
          <p:nvPr/>
        </p:nvSpPr>
        <p:spPr>
          <a:xfrm>
            <a:off x="0" y="6457255"/>
            <a:ext cx="864743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/>
              <a:t>Olmsted III, John. “The Mid-Lecture Break: When Less Is More.” </a:t>
            </a:r>
            <a:r>
              <a:rPr lang="en-US" sz="1000" i="1" dirty="0"/>
              <a:t>Journal of Chemical Education</a:t>
            </a:r>
            <a:r>
              <a:rPr lang="en-US" sz="1000" dirty="0"/>
              <a:t> (1999). https://</a:t>
            </a:r>
            <a:r>
              <a:rPr lang="en-US" sz="1000" dirty="0" err="1"/>
              <a:t>pubs.acs.org</a:t>
            </a:r>
            <a:r>
              <a:rPr lang="en-US" sz="1000" dirty="0"/>
              <a:t>/</a:t>
            </a:r>
            <a:r>
              <a:rPr lang="en-US" sz="1000" dirty="0" err="1"/>
              <a:t>doi</a:t>
            </a:r>
            <a:r>
              <a:rPr lang="en-US" sz="1000" dirty="0"/>
              <a:t>/abs/10.1021/ed076p525.</a:t>
            </a:r>
          </a:p>
        </p:txBody>
      </p:sp>
    </p:spTree>
    <p:extLst>
      <p:ext uri="{BB962C8B-B14F-4D97-AF65-F5344CB8AC3E}">
        <p14:creationId xmlns:p14="http://schemas.microsoft.com/office/powerpoint/2010/main" val="243207425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Lecture Outline</a:t>
            </a:r>
            <a:endParaRPr/>
          </a:p>
        </p:txBody>
      </p:sp>
      <p:sp>
        <p:nvSpPr>
          <p:cNvPr id="42" name="Google Shape;42;p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>
                <a:solidFill>
                  <a:schemeClr val="tx1"/>
                </a:solidFill>
              </a:rPr>
              <a:t>Midterm Debrief</a:t>
            </a:r>
            <a:endParaRPr dirty="0">
              <a:solidFill>
                <a:schemeClr val="tx1"/>
              </a:solidFill>
            </a:endParaRPr>
          </a:p>
          <a:p>
            <a:pPr marL="640080" lvl="1" indent="-283464"/>
            <a:r>
              <a:rPr lang="en-US" dirty="0">
                <a:solidFill>
                  <a:schemeClr val="tx1"/>
                </a:solidFill>
              </a:rPr>
              <a:t>Grading Observations and Next Steps</a:t>
            </a:r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b="1" dirty="0">
                <a:solidFill>
                  <a:srgbClr val="4B2A85"/>
                </a:solidFill>
              </a:rPr>
              <a:t>Introduction to Compilers</a:t>
            </a:r>
            <a:endParaRPr b="1" dirty="0">
              <a:solidFill>
                <a:srgbClr val="4B2A85"/>
              </a:solidFill>
            </a:endParaRPr>
          </a:p>
          <a:p>
            <a:pPr marL="640080" lvl="1" indent="-283464"/>
            <a:r>
              <a:rPr lang="en-US" dirty="0">
                <a:solidFill>
                  <a:schemeClr val="tx1"/>
                </a:solidFill>
              </a:rPr>
              <a:t>Scanner: Process of Tokenizing an Input File</a:t>
            </a:r>
          </a:p>
          <a:p>
            <a:pPr marL="640080" lvl="1" indent="-283464"/>
            <a:r>
              <a:rPr lang="en-US" b="1" dirty="0">
                <a:solidFill>
                  <a:srgbClr val="4B2A85"/>
                </a:solidFill>
              </a:rPr>
              <a:t>Parser: Making Meaning From Tokens Through ASTs</a:t>
            </a:r>
          </a:p>
          <a:p>
            <a:pPr marL="640080" lvl="1" indent="-283464"/>
            <a:r>
              <a:rPr lang="en-US" dirty="0">
                <a:solidFill>
                  <a:schemeClr val="tx1"/>
                </a:solidFill>
              </a:rPr>
              <a:t>Type Checking, Optimization, and Code Generation</a:t>
            </a:r>
            <a:endParaRPr dirty="0">
              <a:solidFill>
                <a:schemeClr val="tx1"/>
              </a:solidFill>
            </a:endParaRPr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>
              <a:solidFill>
                <a:schemeClr val="tx1"/>
              </a:solidFill>
            </a:endParaRPr>
          </a:p>
          <a:p>
            <a:pPr marL="347472" lvl="0" indent="-347472"/>
            <a:r>
              <a:rPr lang="en-US" dirty="0">
                <a:solidFill>
                  <a:schemeClr val="tx1"/>
                </a:solidFill>
              </a:rPr>
              <a:t>Project 7 Overview</a:t>
            </a:r>
          </a:p>
          <a:p>
            <a:pPr marL="640080" lvl="1" indent="-283464"/>
            <a:r>
              <a:rPr lang="en-US" dirty="0">
                <a:solidFill>
                  <a:schemeClr val="tx1"/>
                </a:solidFill>
              </a:rPr>
              <a:t>Midterm Corrections, Professor Meeting Report</a:t>
            </a:r>
          </a:p>
        </p:txBody>
      </p:sp>
      <p:sp>
        <p:nvSpPr>
          <p:cNvPr id="43" name="Google Shape;43;p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4776883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5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The Compiler: Implementation</a:t>
            </a:r>
            <a:endParaRPr/>
          </a:p>
        </p:txBody>
      </p:sp>
      <p:sp>
        <p:nvSpPr>
          <p:cNvPr id="202" name="Google Shape;202;p5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33</a:t>
            </a:fld>
            <a:endParaRPr/>
          </a:p>
        </p:txBody>
      </p:sp>
      <p:sp>
        <p:nvSpPr>
          <p:cNvPr id="203" name="Google Shape;203;p54"/>
          <p:cNvSpPr/>
          <p:nvPr/>
        </p:nvSpPr>
        <p:spPr>
          <a:xfrm rot="10800000" flipH="1">
            <a:off x="425025" y="3470650"/>
            <a:ext cx="485400" cy="1104600"/>
          </a:xfrm>
          <a:prstGeom prst="bentArrow">
            <a:avLst>
              <a:gd name="adj1" fmla="val 41976"/>
              <a:gd name="adj2" fmla="val 33019"/>
              <a:gd name="adj3" fmla="val 25000"/>
              <a:gd name="adj4" fmla="val 43750"/>
            </a:avLst>
          </a:prstGeom>
          <a:solidFill>
            <a:srgbClr val="B7B7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4" name="Google Shape;204;p54"/>
          <p:cNvSpPr/>
          <p:nvPr/>
        </p:nvSpPr>
        <p:spPr>
          <a:xfrm>
            <a:off x="1288638" y="4040950"/>
            <a:ext cx="1174800" cy="659700"/>
          </a:xfrm>
          <a:prstGeom prst="rect">
            <a:avLst/>
          </a:prstGeom>
          <a:solidFill>
            <a:srgbClr val="FCE5CD"/>
          </a:solidFill>
          <a:ln w="28575" cap="flat" cmpd="sng">
            <a:solidFill>
              <a:srgbClr val="B45F0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Scanner</a:t>
            </a:r>
            <a:endParaRPr sz="1800" b="1" i="0" u="none" strike="noStrike" cap="none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5" name="Google Shape;205;p54"/>
          <p:cNvSpPr/>
          <p:nvPr/>
        </p:nvSpPr>
        <p:spPr>
          <a:xfrm>
            <a:off x="2630630" y="4040950"/>
            <a:ext cx="1174800" cy="659700"/>
          </a:xfrm>
          <a:prstGeom prst="rect">
            <a:avLst/>
          </a:prstGeom>
          <a:solidFill>
            <a:srgbClr val="FCE5CD"/>
          </a:solidFill>
          <a:ln w="28575" cap="flat" cmpd="sng">
            <a:solidFill>
              <a:srgbClr val="B45F0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Parser</a:t>
            </a:r>
            <a:endParaRPr sz="1800" b="1" i="0" u="none" strike="noStrike" cap="none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6" name="Google Shape;206;p54"/>
          <p:cNvSpPr/>
          <p:nvPr/>
        </p:nvSpPr>
        <p:spPr>
          <a:xfrm>
            <a:off x="3972622" y="4040950"/>
            <a:ext cx="1174800" cy="659700"/>
          </a:xfrm>
          <a:prstGeom prst="rect">
            <a:avLst/>
          </a:prstGeom>
          <a:solidFill>
            <a:srgbClr val="FCE5CD"/>
          </a:solidFill>
          <a:ln w="28575" cap="flat" cmpd="sng">
            <a:solidFill>
              <a:srgbClr val="B45F0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Type Checker</a:t>
            </a:r>
            <a:endParaRPr sz="1800" b="1" i="0" u="none" strike="noStrike" cap="none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7" name="Google Shape;207;p54"/>
          <p:cNvSpPr/>
          <p:nvPr/>
        </p:nvSpPr>
        <p:spPr>
          <a:xfrm>
            <a:off x="5314614" y="4040950"/>
            <a:ext cx="1174800" cy="659700"/>
          </a:xfrm>
          <a:prstGeom prst="rect">
            <a:avLst/>
          </a:prstGeom>
          <a:solidFill>
            <a:srgbClr val="FCE5CD"/>
          </a:solidFill>
          <a:ln w="28575" cap="flat" cmpd="sng">
            <a:solidFill>
              <a:srgbClr val="B45F0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Optimizer</a:t>
            </a:r>
            <a:endParaRPr sz="1800" b="1" i="0" u="none" strike="noStrike" cap="none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8" name="Google Shape;208;p54"/>
          <p:cNvSpPr/>
          <p:nvPr/>
        </p:nvSpPr>
        <p:spPr>
          <a:xfrm>
            <a:off x="6656606" y="4040950"/>
            <a:ext cx="1174800" cy="659700"/>
          </a:xfrm>
          <a:prstGeom prst="rect">
            <a:avLst/>
          </a:prstGeom>
          <a:solidFill>
            <a:srgbClr val="FCE5CD"/>
          </a:solidFill>
          <a:ln w="28575" cap="flat" cmpd="sng">
            <a:solidFill>
              <a:srgbClr val="B45F0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Code Generator</a:t>
            </a:r>
            <a:endParaRPr sz="1800" b="1" i="0" u="none" strike="noStrike" cap="none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9" name="Google Shape;209;p54"/>
          <p:cNvSpPr/>
          <p:nvPr/>
        </p:nvSpPr>
        <p:spPr>
          <a:xfrm rot="5400000" flipH="1">
            <a:off x="7897525" y="3656650"/>
            <a:ext cx="1065600" cy="519000"/>
          </a:xfrm>
          <a:prstGeom prst="bentArrow">
            <a:avLst>
              <a:gd name="adj1" fmla="val 37432"/>
              <a:gd name="adj2" fmla="val 33019"/>
              <a:gd name="adj3" fmla="val 25000"/>
              <a:gd name="adj4" fmla="val 43750"/>
            </a:avLst>
          </a:prstGeom>
          <a:solidFill>
            <a:srgbClr val="B7B7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10" name="Google Shape;210;p54"/>
          <p:cNvGrpSpPr/>
          <p:nvPr/>
        </p:nvGrpSpPr>
        <p:grpSpPr>
          <a:xfrm>
            <a:off x="425024" y="5303775"/>
            <a:ext cx="1896101" cy="1253100"/>
            <a:chOff x="114749" y="5313500"/>
            <a:chExt cx="1896101" cy="1253100"/>
          </a:xfrm>
        </p:grpSpPr>
        <p:sp>
          <p:nvSpPr>
            <p:cNvPr id="211" name="Google Shape;211;p54"/>
            <p:cNvSpPr/>
            <p:nvPr/>
          </p:nvSpPr>
          <p:spPr>
            <a:xfrm>
              <a:off x="114749" y="5313500"/>
              <a:ext cx="1896101" cy="1253100"/>
            </a:xfrm>
            <a:prstGeom prst="wedgeRectCallout">
              <a:avLst>
                <a:gd name="adj1" fmla="val 26273"/>
                <a:gd name="adj2" fmla="val -93410"/>
              </a:avLst>
            </a:prstGeom>
            <a:solidFill>
              <a:srgbClr val="FCE5C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0" i="0" u="none" strike="noStrike" cap="none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Break string into discrete </a:t>
              </a:r>
              <a:r>
                <a:rPr lang="en-US" sz="1400" b="1" i="0" u="none" strike="noStrike" cap="none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tokens</a:t>
              </a:r>
              <a:r>
                <a:rPr lang="en-US" sz="1400" b="0" i="0" u="none" strike="noStrike" cap="none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:</a:t>
              </a:r>
              <a:endParaRPr sz="1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0" i="0" u="none" strike="noStrike" cap="none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endParaRPr sz="1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0" i="0" u="none" strike="noStrike" cap="none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  etc.</a:t>
              </a:r>
              <a:endParaRPr sz="1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2" name="Google Shape;212;p54"/>
            <p:cNvSpPr/>
            <p:nvPr/>
          </p:nvSpPr>
          <p:spPr>
            <a:xfrm>
              <a:off x="225047" y="5886600"/>
              <a:ext cx="426642" cy="262200"/>
            </a:xfrm>
            <a:prstGeom prst="roundRect">
              <a:avLst>
                <a:gd name="adj" fmla="val 16667"/>
              </a:avLst>
            </a:prstGeom>
            <a:solidFill>
              <a:srgbClr val="4581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IF</a:t>
              </a:r>
              <a:endParaRPr sz="12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213" name="Google Shape;213;p54"/>
            <p:cNvSpPr/>
            <p:nvPr/>
          </p:nvSpPr>
          <p:spPr>
            <a:xfrm>
              <a:off x="678597" y="5886600"/>
              <a:ext cx="364878" cy="262200"/>
            </a:xfrm>
            <a:prstGeom prst="roundRect">
              <a:avLst>
                <a:gd name="adj" fmla="val 16667"/>
              </a:avLst>
            </a:prstGeom>
            <a:solidFill>
              <a:srgbClr val="4581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(</a:t>
              </a:r>
              <a:endParaRPr sz="12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214" name="Google Shape;214;p54"/>
            <p:cNvSpPr/>
            <p:nvPr/>
          </p:nvSpPr>
          <p:spPr>
            <a:xfrm>
              <a:off x="225047" y="6207500"/>
              <a:ext cx="543120" cy="262200"/>
            </a:xfrm>
            <a:prstGeom prst="roundRect">
              <a:avLst>
                <a:gd name="adj" fmla="val 16667"/>
              </a:avLst>
            </a:prstGeom>
            <a:solidFill>
              <a:srgbClr val="4581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==</a:t>
              </a:r>
              <a:endParaRPr sz="12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215" name="Google Shape;215;p54"/>
            <p:cNvSpPr/>
            <p:nvPr/>
          </p:nvSpPr>
          <p:spPr>
            <a:xfrm>
              <a:off x="1076946" y="5886600"/>
              <a:ext cx="801925" cy="262200"/>
            </a:xfrm>
            <a:prstGeom prst="roundRect">
              <a:avLst>
                <a:gd name="adj" fmla="val 16667"/>
              </a:avLst>
            </a:prstGeom>
            <a:solidFill>
              <a:srgbClr val="4581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ID(n)</a:t>
              </a:r>
              <a:endParaRPr sz="12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216" name="Google Shape;216;p54"/>
            <p:cNvSpPr/>
            <p:nvPr/>
          </p:nvSpPr>
          <p:spPr>
            <a:xfrm>
              <a:off x="778446" y="6207500"/>
              <a:ext cx="801925" cy="262200"/>
            </a:xfrm>
            <a:prstGeom prst="roundRect">
              <a:avLst>
                <a:gd name="adj" fmla="val 16667"/>
              </a:avLst>
            </a:prstGeom>
            <a:solidFill>
              <a:srgbClr val="4581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NUM(0)</a:t>
              </a:r>
              <a:endParaRPr sz="12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</p:grpSp>
      <p:grpSp>
        <p:nvGrpSpPr>
          <p:cNvPr id="220" name="Google Shape;220;p54"/>
          <p:cNvGrpSpPr/>
          <p:nvPr/>
        </p:nvGrpSpPr>
        <p:grpSpPr>
          <a:xfrm>
            <a:off x="2435125" y="5303775"/>
            <a:ext cx="1758300" cy="1253100"/>
            <a:chOff x="2435125" y="5303775"/>
            <a:chExt cx="1758300" cy="1253100"/>
          </a:xfrm>
        </p:grpSpPr>
        <p:sp>
          <p:nvSpPr>
            <p:cNvPr id="221" name="Google Shape;221;p54"/>
            <p:cNvSpPr/>
            <p:nvPr/>
          </p:nvSpPr>
          <p:spPr>
            <a:xfrm>
              <a:off x="2435125" y="5303775"/>
              <a:ext cx="1758300" cy="1253100"/>
            </a:xfrm>
            <a:prstGeom prst="wedgeRectCallout">
              <a:avLst>
                <a:gd name="adj1" fmla="val -6182"/>
                <a:gd name="adj2" fmla="val -94184"/>
              </a:avLst>
            </a:prstGeom>
            <a:solidFill>
              <a:srgbClr val="FCE5C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0" i="0" u="none" strike="noStrike" cap="none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Arrange tokens into </a:t>
              </a:r>
              <a:r>
                <a:rPr lang="en-US" sz="1400" b="1" i="0" u="none" strike="noStrike" cap="none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syntax</a:t>
              </a:r>
              <a:r>
                <a:rPr lang="en-US" sz="1400" b="0" i="0" u="none" strike="noStrike" cap="none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US" sz="1400" b="1" i="0" u="none" strike="noStrike" cap="none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tree</a:t>
              </a:r>
              <a:r>
                <a:rPr lang="en-US" sz="1400" b="0" i="0" u="none" strike="noStrike" cap="none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:</a:t>
              </a:r>
              <a:endParaRPr sz="1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2" name="Google Shape;222;p54"/>
            <p:cNvSpPr/>
            <p:nvPr/>
          </p:nvSpPr>
          <p:spPr>
            <a:xfrm>
              <a:off x="2813350" y="5883550"/>
              <a:ext cx="447996" cy="262200"/>
            </a:xfrm>
            <a:prstGeom prst="roundRect">
              <a:avLst>
                <a:gd name="adj" fmla="val 16667"/>
              </a:avLst>
            </a:prstGeom>
            <a:solidFill>
              <a:srgbClr val="6FA8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+</a:t>
              </a:r>
              <a:endParaRPr sz="12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223" name="Google Shape;223;p54"/>
            <p:cNvSpPr/>
            <p:nvPr/>
          </p:nvSpPr>
          <p:spPr>
            <a:xfrm>
              <a:off x="2519475" y="6230050"/>
              <a:ext cx="447996" cy="262200"/>
            </a:xfrm>
            <a:prstGeom prst="roundRect">
              <a:avLst>
                <a:gd name="adj" fmla="val 16667"/>
              </a:avLst>
            </a:prstGeom>
            <a:solidFill>
              <a:srgbClr val="6FA8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x</a:t>
              </a:r>
              <a:endParaRPr sz="12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224" name="Google Shape;224;p54"/>
            <p:cNvSpPr/>
            <p:nvPr/>
          </p:nvSpPr>
          <p:spPr>
            <a:xfrm>
              <a:off x="3098025" y="6230050"/>
              <a:ext cx="447996" cy="262200"/>
            </a:xfrm>
            <a:prstGeom prst="roundRect">
              <a:avLst>
                <a:gd name="adj" fmla="val 16667"/>
              </a:avLst>
            </a:prstGeom>
            <a:solidFill>
              <a:srgbClr val="6FA8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10</a:t>
              </a:r>
              <a:endParaRPr sz="12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cxnSp>
          <p:nvCxnSpPr>
            <p:cNvPr id="225" name="Google Shape;225;p54"/>
            <p:cNvCxnSpPr>
              <a:stCxn id="223" idx="0"/>
              <a:endCxn id="222" idx="2"/>
            </p:cNvCxnSpPr>
            <p:nvPr/>
          </p:nvCxnSpPr>
          <p:spPr>
            <a:xfrm rot="10800000" flipH="1">
              <a:off x="2743473" y="6145750"/>
              <a:ext cx="294000" cy="84300"/>
            </a:xfrm>
            <a:prstGeom prst="straightConnector1">
              <a:avLst/>
            </a:prstGeom>
            <a:noFill/>
            <a:ln w="19050" cap="flat" cmpd="sng">
              <a:solidFill>
                <a:srgbClr val="666666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26" name="Google Shape;226;p54"/>
            <p:cNvCxnSpPr>
              <a:endCxn id="224" idx="0"/>
            </p:cNvCxnSpPr>
            <p:nvPr/>
          </p:nvCxnSpPr>
          <p:spPr>
            <a:xfrm>
              <a:off x="3004023" y="6145750"/>
              <a:ext cx="318000" cy="84300"/>
            </a:xfrm>
            <a:prstGeom prst="straightConnector1">
              <a:avLst/>
            </a:prstGeom>
            <a:noFill/>
            <a:ln w="19050" cap="flat" cmpd="sng">
              <a:solidFill>
                <a:srgbClr val="666666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  <p:sp>
        <p:nvSpPr>
          <p:cNvPr id="227" name="Google Shape;227;p54"/>
          <p:cNvSpPr/>
          <p:nvPr/>
        </p:nvSpPr>
        <p:spPr>
          <a:xfrm>
            <a:off x="240351" y="1234081"/>
            <a:ext cx="3143872" cy="2029275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public int fact(int n) {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if (n == 0) {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return 1;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} else {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return n * fact(n - 1);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}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High-Level Language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8" name="Google Shape;228;p54"/>
          <p:cNvSpPr/>
          <p:nvPr/>
        </p:nvSpPr>
        <p:spPr>
          <a:xfrm>
            <a:off x="6026050" y="1357064"/>
            <a:ext cx="2877600" cy="1867897"/>
          </a:xfrm>
          <a:prstGeom prst="rect">
            <a:avLst/>
          </a:prstGeom>
          <a:solidFill>
            <a:srgbClr val="CFE2F3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(fact)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@R0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M=M+1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D=A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@ifbranch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D;JEQ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Assembly Language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6" name="Google Shape;556;p65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The Parser</a:t>
            </a:r>
            <a:endParaRPr/>
          </a:p>
        </p:txBody>
      </p:sp>
      <p:sp>
        <p:nvSpPr>
          <p:cNvPr id="557" name="Google Shape;557;p65"/>
          <p:cNvSpPr txBox="1">
            <a:spLocks noGrp="1"/>
          </p:cNvSpPr>
          <p:nvPr>
            <p:ph type="body" idx="1"/>
          </p:nvPr>
        </p:nvSpPr>
        <p:spPr>
          <a:xfrm>
            <a:off x="396875" y="3832760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Takes in the </a:t>
            </a:r>
            <a:r>
              <a:rPr lang="en-US" i="1" dirty="0"/>
              <a:t>flat</a:t>
            </a:r>
            <a:r>
              <a:rPr lang="en-US" dirty="0"/>
              <a:t> token stream and outputs a </a:t>
            </a:r>
            <a:r>
              <a:rPr lang="en-US" i="1" dirty="0"/>
              <a:t>structured</a:t>
            </a:r>
            <a:r>
              <a:rPr lang="en-US" dirty="0"/>
              <a:t> tree representation of program constructs</a:t>
            </a: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Result: an </a:t>
            </a:r>
            <a:r>
              <a:rPr lang="en-US" b="1" dirty="0"/>
              <a:t>Abstract Syntax Tree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Captures the structural features of the program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Important distinction: cares about </a:t>
            </a:r>
            <a:r>
              <a:rPr lang="en-US" dirty="0">
                <a:highlight>
                  <a:srgbClr val="6FA8DC"/>
                </a:highlight>
              </a:rPr>
              <a:t>big-picture syntax</a:t>
            </a:r>
            <a:r>
              <a:rPr lang="en-US" dirty="0"/>
              <a:t> (E.g., entire </a:t>
            </a:r>
            <a:r>
              <a:rPr lang="en-US" b="1" dirty="0">
                <a:latin typeface="Courier New"/>
                <a:ea typeface="Courier New"/>
                <a:cs typeface="Courier New"/>
                <a:sym typeface="Courier New"/>
              </a:rPr>
              <a:t>if</a:t>
            </a:r>
            <a:r>
              <a:rPr lang="en-US" dirty="0"/>
              <a:t> statement) rather than </a:t>
            </a:r>
            <a:r>
              <a:rPr lang="en-US" dirty="0">
                <a:highlight>
                  <a:srgbClr val="45818E"/>
                </a:highlight>
              </a:rPr>
              <a:t>nitty-gritty syntax</a:t>
            </a:r>
            <a:r>
              <a:rPr lang="en-US" dirty="0"/>
              <a:t> (E.g., semicolons, parentheses, even word “if” used to write that </a:t>
            </a:r>
            <a:r>
              <a:rPr lang="en-US" b="1" dirty="0">
                <a:latin typeface="Courier New"/>
                <a:ea typeface="Courier New"/>
                <a:cs typeface="Courier New"/>
                <a:sym typeface="Courier New"/>
              </a:rPr>
              <a:t>if</a:t>
            </a:r>
            <a:r>
              <a:rPr lang="en-US" dirty="0"/>
              <a:t> statement)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558" name="Google Shape;558;p65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34</a:t>
            </a:fld>
            <a:endParaRPr/>
          </a:p>
        </p:txBody>
      </p:sp>
      <p:sp>
        <p:nvSpPr>
          <p:cNvPr id="559" name="Google Shape;559;p65"/>
          <p:cNvSpPr/>
          <p:nvPr/>
        </p:nvSpPr>
        <p:spPr>
          <a:xfrm>
            <a:off x="357025" y="1197675"/>
            <a:ext cx="2926200" cy="26124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Token Stream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0" name="Google Shape;560;p65"/>
          <p:cNvSpPr/>
          <p:nvPr/>
        </p:nvSpPr>
        <p:spPr>
          <a:xfrm>
            <a:off x="511950" y="1330775"/>
            <a:ext cx="5181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61" name="Google Shape;561;p65"/>
          <p:cNvSpPr/>
          <p:nvPr/>
        </p:nvSpPr>
        <p:spPr>
          <a:xfrm>
            <a:off x="3858900" y="418250"/>
            <a:ext cx="5087100" cy="26124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Abstract Syntax Tree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2" name="Google Shape;562;p65"/>
          <p:cNvSpPr/>
          <p:nvPr/>
        </p:nvSpPr>
        <p:spPr>
          <a:xfrm>
            <a:off x="6073050" y="719975"/>
            <a:ext cx="6588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63" name="Google Shape;563;p65"/>
          <p:cNvSpPr/>
          <p:nvPr/>
        </p:nvSpPr>
        <p:spPr>
          <a:xfrm>
            <a:off x="7049875" y="1472700"/>
            <a:ext cx="9840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ASSIGN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64" name="Google Shape;564;p65"/>
          <p:cNvSpPr/>
          <p:nvPr/>
        </p:nvSpPr>
        <p:spPr>
          <a:xfrm>
            <a:off x="6617550" y="2234675"/>
            <a:ext cx="8124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ID(x)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65" name="Google Shape;565;p65"/>
          <p:cNvSpPr/>
          <p:nvPr/>
        </p:nvSpPr>
        <p:spPr>
          <a:xfrm>
            <a:off x="7771050" y="2234675"/>
            <a:ext cx="8880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NUM(2)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66" name="Google Shape;566;p65"/>
          <p:cNvSpPr/>
          <p:nvPr/>
        </p:nvSpPr>
        <p:spPr>
          <a:xfrm>
            <a:off x="4611050" y="1472700"/>
            <a:ext cx="11748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LESSTHAN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67" name="Google Shape;567;p65"/>
          <p:cNvSpPr/>
          <p:nvPr/>
        </p:nvSpPr>
        <p:spPr>
          <a:xfrm>
            <a:off x="4093375" y="2234675"/>
            <a:ext cx="8124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ID(x)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68" name="Google Shape;568;p65"/>
          <p:cNvSpPr/>
          <p:nvPr/>
        </p:nvSpPr>
        <p:spPr>
          <a:xfrm>
            <a:off x="5344650" y="2234663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NUM(2)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569" name="Google Shape;569;p65"/>
          <p:cNvCxnSpPr>
            <a:stCxn id="566" idx="2"/>
            <a:endCxn id="567" idx="0"/>
          </p:cNvCxnSpPr>
          <p:nvPr/>
        </p:nvCxnSpPr>
        <p:spPr>
          <a:xfrm flipH="1">
            <a:off x="4499450" y="1757700"/>
            <a:ext cx="699000" cy="4770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570" name="Google Shape;570;p65"/>
          <p:cNvCxnSpPr>
            <a:stCxn id="566" idx="0"/>
            <a:endCxn id="562" idx="2"/>
          </p:cNvCxnSpPr>
          <p:nvPr/>
        </p:nvCxnSpPr>
        <p:spPr>
          <a:xfrm rot="10800000" flipH="1">
            <a:off x="5198450" y="1005000"/>
            <a:ext cx="1203900" cy="4677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571" name="Google Shape;571;p65"/>
          <p:cNvCxnSpPr>
            <a:stCxn id="563" idx="0"/>
            <a:endCxn id="562" idx="2"/>
          </p:cNvCxnSpPr>
          <p:nvPr/>
        </p:nvCxnSpPr>
        <p:spPr>
          <a:xfrm rot="10800000">
            <a:off x="6402475" y="1005000"/>
            <a:ext cx="1139400" cy="4677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572" name="Google Shape;572;p65"/>
          <p:cNvCxnSpPr>
            <a:stCxn id="568" idx="0"/>
            <a:endCxn id="566" idx="2"/>
          </p:cNvCxnSpPr>
          <p:nvPr/>
        </p:nvCxnSpPr>
        <p:spPr>
          <a:xfrm rot="10800000">
            <a:off x="5198550" y="1757663"/>
            <a:ext cx="612000" cy="4770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573" name="Google Shape;573;p65"/>
          <p:cNvCxnSpPr>
            <a:stCxn id="564" idx="0"/>
            <a:endCxn id="563" idx="2"/>
          </p:cNvCxnSpPr>
          <p:nvPr/>
        </p:nvCxnSpPr>
        <p:spPr>
          <a:xfrm rot="10800000" flipH="1">
            <a:off x="7023750" y="1757675"/>
            <a:ext cx="518100" cy="4770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574" name="Google Shape;574;p65"/>
          <p:cNvCxnSpPr>
            <a:stCxn id="565" idx="0"/>
            <a:endCxn id="563" idx="2"/>
          </p:cNvCxnSpPr>
          <p:nvPr/>
        </p:nvCxnSpPr>
        <p:spPr>
          <a:xfrm rot="10800000">
            <a:off x="7541850" y="1757675"/>
            <a:ext cx="673200" cy="4770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575" name="Google Shape;575;p65"/>
          <p:cNvSpPr/>
          <p:nvPr/>
        </p:nvSpPr>
        <p:spPr>
          <a:xfrm>
            <a:off x="1188900" y="1330775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LPAREN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76" name="Google Shape;576;p65"/>
          <p:cNvSpPr/>
          <p:nvPr/>
        </p:nvSpPr>
        <p:spPr>
          <a:xfrm>
            <a:off x="2279550" y="1330775"/>
            <a:ext cx="8577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ID(x)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77" name="Google Shape;577;p65"/>
          <p:cNvSpPr/>
          <p:nvPr/>
        </p:nvSpPr>
        <p:spPr>
          <a:xfrm>
            <a:off x="511950" y="1748875"/>
            <a:ext cx="1090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LESSTHAN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78" name="Google Shape;578;p65"/>
          <p:cNvSpPr/>
          <p:nvPr/>
        </p:nvSpPr>
        <p:spPr>
          <a:xfrm>
            <a:off x="1764250" y="1748875"/>
            <a:ext cx="8577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NUM(2)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79" name="Google Shape;579;p65"/>
          <p:cNvSpPr/>
          <p:nvPr/>
        </p:nvSpPr>
        <p:spPr>
          <a:xfrm>
            <a:off x="511950" y="2166975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RPAREN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80" name="Google Shape;580;p65"/>
          <p:cNvSpPr/>
          <p:nvPr/>
        </p:nvSpPr>
        <p:spPr>
          <a:xfrm>
            <a:off x="1602750" y="2166975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LCURLY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81" name="Google Shape;581;p65"/>
          <p:cNvSpPr/>
          <p:nvPr/>
        </p:nvSpPr>
        <p:spPr>
          <a:xfrm>
            <a:off x="511950" y="2585075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ID(x)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82" name="Google Shape;582;p65"/>
          <p:cNvSpPr/>
          <p:nvPr/>
        </p:nvSpPr>
        <p:spPr>
          <a:xfrm>
            <a:off x="1602750" y="2585075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EQUALS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83" name="Google Shape;583;p65"/>
          <p:cNvSpPr/>
          <p:nvPr/>
        </p:nvSpPr>
        <p:spPr>
          <a:xfrm>
            <a:off x="511950" y="3003175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NUM(2)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84" name="Google Shape;584;p65"/>
          <p:cNvSpPr/>
          <p:nvPr/>
        </p:nvSpPr>
        <p:spPr>
          <a:xfrm>
            <a:off x="1602750" y="3003175"/>
            <a:ext cx="12039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SEMICOLON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85" name="Google Shape;585;p65"/>
          <p:cNvSpPr/>
          <p:nvPr/>
        </p:nvSpPr>
        <p:spPr>
          <a:xfrm>
            <a:off x="4244713" y="3203100"/>
            <a:ext cx="1174800" cy="659700"/>
          </a:xfrm>
          <a:prstGeom prst="rect">
            <a:avLst/>
          </a:prstGeom>
          <a:solidFill>
            <a:srgbClr val="FCE5CD"/>
          </a:solidFill>
          <a:ln w="28575" cap="flat" cmpd="sng">
            <a:solidFill>
              <a:srgbClr val="B45F0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Parser</a:t>
            </a:r>
            <a:endParaRPr sz="1800" b="1" i="0" u="none" strike="noStrike" cap="none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6" name="Google Shape;586;p65"/>
          <p:cNvSpPr/>
          <p:nvPr/>
        </p:nvSpPr>
        <p:spPr>
          <a:xfrm rot="5400000" flipH="1">
            <a:off x="5681275" y="3035550"/>
            <a:ext cx="566100" cy="786900"/>
          </a:xfrm>
          <a:prstGeom prst="bentArrow">
            <a:avLst>
              <a:gd name="adj1" fmla="val 60537"/>
              <a:gd name="adj2" fmla="val 39686"/>
              <a:gd name="adj3" fmla="val 25000"/>
              <a:gd name="adj4" fmla="val 43750"/>
            </a:avLst>
          </a:prstGeom>
          <a:solidFill>
            <a:srgbClr val="B7B7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7" name="Google Shape;587;p65"/>
          <p:cNvSpPr/>
          <p:nvPr/>
        </p:nvSpPr>
        <p:spPr>
          <a:xfrm>
            <a:off x="3434563" y="3236700"/>
            <a:ext cx="658800" cy="5925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B7B7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8" name="Google Shape;588;p65"/>
          <p:cNvSpPr txBox="1"/>
          <p:nvPr/>
        </p:nvSpPr>
        <p:spPr>
          <a:xfrm>
            <a:off x="5089050" y="965675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condition</a:t>
            </a:r>
            <a:endParaRPr sz="1000" b="0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89" name="Google Shape;589;p65"/>
          <p:cNvSpPr txBox="1"/>
          <p:nvPr/>
        </p:nvSpPr>
        <p:spPr>
          <a:xfrm>
            <a:off x="6941400" y="965675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body</a:t>
            </a:r>
            <a:endParaRPr sz="1000" b="0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90" name="Google Shape;590;p65"/>
          <p:cNvSpPr txBox="1"/>
          <p:nvPr/>
        </p:nvSpPr>
        <p:spPr>
          <a:xfrm>
            <a:off x="6790800" y="1813638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left</a:t>
            </a:r>
            <a:endParaRPr sz="1000" b="0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91" name="Google Shape;591;p65"/>
          <p:cNvSpPr txBox="1"/>
          <p:nvPr/>
        </p:nvSpPr>
        <p:spPr>
          <a:xfrm>
            <a:off x="7962000" y="1813625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right</a:t>
            </a:r>
            <a:endParaRPr sz="1000" b="0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92" name="Google Shape;592;p65"/>
          <p:cNvSpPr txBox="1"/>
          <p:nvPr/>
        </p:nvSpPr>
        <p:spPr>
          <a:xfrm>
            <a:off x="4349450" y="1813638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left</a:t>
            </a:r>
            <a:endParaRPr sz="1000" b="0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93" name="Google Shape;593;p65"/>
          <p:cNvSpPr txBox="1"/>
          <p:nvPr/>
        </p:nvSpPr>
        <p:spPr>
          <a:xfrm>
            <a:off x="5520650" y="1813625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right</a:t>
            </a:r>
            <a:endParaRPr sz="1000" b="0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9" name="Google Shape;599;p66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Describing a Programming Language</a:t>
            </a:r>
            <a:endParaRPr/>
          </a:p>
        </p:txBody>
      </p:sp>
      <p:sp>
        <p:nvSpPr>
          <p:cNvPr id="600" name="Google Shape;600;p66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544651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Many ways to define programming languages, some formal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We won’t cover language definition in depth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Explored in CSE 341, CSE 401, CSE 402</a:t>
            </a:r>
            <a:endParaRPr dirty="0"/>
          </a:p>
          <a:p>
            <a:pPr marL="356616" lvl="1" indent="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Example: Statements vs. Expressions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601" name="Google Shape;601;p66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35</a:t>
            </a:fld>
            <a:endParaRPr/>
          </a:p>
        </p:txBody>
      </p:sp>
      <p:sp>
        <p:nvSpPr>
          <p:cNvPr id="602" name="Google Shape;602;p66"/>
          <p:cNvSpPr/>
          <p:nvPr/>
        </p:nvSpPr>
        <p:spPr>
          <a:xfrm>
            <a:off x="854800" y="3805697"/>
            <a:ext cx="2739300" cy="762000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Arial"/>
              <a:buNone/>
            </a:pPr>
            <a:r>
              <a:rPr lang="en-US" sz="2300" b="1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Statements</a:t>
            </a:r>
            <a:endParaRPr sz="2300" b="1" i="0" u="none" strike="noStrike" cap="none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1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Perform an action</a:t>
            </a:r>
            <a:endParaRPr sz="1400" b="1" i="1" u="none" strike="noStrike" cap="none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3" name="Google Shape;603;p66"/>
          <p:cNvSpPr/>
          <p:nvPr/>
        </p:nvSpPr>
        <p:spPr>
          <a:xfrm>
            <a:off x="5359025" y="3805697"/>
            <a:ext cx="2739300" cy="762000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Arial"/>
              <a:buNone/>
            </a:pPr>
            <a:r>
              <a:rPr lang="en-US" sz="2300" b="1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Expressions</a:t>
            </a:r>
            <a:endParaRPr sz="2300" b="1" i="0" u="none" strike="noStrike" cap="none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1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Evaluate to a result</a:t>
            </a:r>
            <a:endParaRPr sz="1400" b="1" i="1" u="none" strike="noStrike" cap="none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4" name="Google Shape;604;p66"/>
          <p:cNvSpPr txBox="1"/>
          <p:nvPr/>
        </p:nvSpPr>
        <p:spPr>
          <a:xfrm>
            <a:off x="631400" y="4636123"/>
            <a:ext cx="3069600" cy="205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510540" marR="0" lvl="0" indent="-3429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600"/>
              <a:buFont typeface="Noto Sans Symbols"/>
              <a:buChar char="❖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Assignment Statement</a:t>
            </a:r>
            <a:endParaRPr dirty="0"/>
          </a:p>
          <a:p>
            <a:pPr marL="91440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2080"/>
              <a:buFont typeface="Noto Sans Symbols"/>
              <a:buNone/>
            </a:pPr>
            <a:r>
              <a:rPr lang="en-US" sz="1600" b="1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x = y;</a:t>
            </a:r>
            <a:endParaRPr dirty="0"/>
          </a:p>
          <a:p>
            <a:pPr marL="510540" marR="0" lvl="0" indent="-342900" algn="l" rtl="0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rgbClr val="4B2A85"/>
              </a:buClr>
              <a:buSzPts val="1600"/>
              <a:buFont typeface="Noto Sans Symbols"/>
              <a:buChar char="❖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 Statement</a:t>
            </a:r>
            <a:endParaRPr dirty="0"/>
          </a:p>
          <a:p>
            <a:pPr marL="91440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2080"/>
              <a:buFont typeface="Noto Sans Symbols"/>
              <a:buNone/>
            </a:pPr>
            <a:r>
              <a:rPr lang="en-US" sz="1600" b="1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if (x == 0) {</a:t>
            </a:r>
            <a:br>
              <a:rPr lang="en-US" sz="1600" b="1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b="1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x = y;</a:t>
            </a:r>
            <a:br>
              <a:rPr lang="en-US" sz="1600" b="1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b="1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dirty="0"/>
          </a:p>
          <a:p>
            <a:pPr marL="914400" marR="0" lvl="0" indent="0" algn="l" rtl="0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rgbClr val="4B2A85"/>
              </a:buClr>
              <a:buSzPts val="2080"/>
              <a:buFont typeface="Noto Sans Symbols"/>
              <a:buNone/>
            </a:pPr>
            <a:endParaRPr sz="20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5" name="Google Shape;605;p66"/>
          <p:cNvSpPr txBox="1"/>
          <p:nvPr/>
        </p:nvSpPr>
        <p:spPr>
          <a:xfrm>
            <a:off x="5193875" y="4569925"/>
            <a:ext cx="3069600" cy="205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510540" marR="0" lvl="0" indent="-3429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600"/>
              <a:buFont typeface="Noto Sans Symbols"/>
              <a:buChar char="❖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Operators</a:t>
            </a:r>
            <a:endParaRPr dirty="0"/>
          </a:p>
          <a:p>
            <a:pPr marL="91440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280"/>
              <a:buFont typeface="Noto Sans Symbols"/>
              <a:buNone/>
            </a:pPr>
            <a:r>
              <a:rPr lang="en-US" sz="1600" b="1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x == 0;</a:t>
            </a:r>
            <a:endParaRPr dirty="0"/>
          </a:p>
          <a:p>
            <a:pPr marL="510540" marR="0" lvl="0" indent="-342900" algn="l" rtl="0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rgbClr val="4B2A85"/>
              </a:buClr>
              <a:buSzPts val="1600"/>
              <a:buFont typeface="Noto Sans Symbols"/>
              <a:buChar char="❖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Variable</a:t>
            </a:r>
            <a:endParaRPr dirty="0"/>
          </a:p>
          <a:p>
            <a:pPr marL="91440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280"/>
              <a:buFont typeface="Noto Sans Symbols"/>
              <a:buNone/>
            </a:pPr>
            <a:r>
              <a:rPr lang="en-US" sz="1600" b="1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x</a:t>
            </a:r>
            <a:endParaRPr dirty="0"/>
          </a:p>
          <a:p>
            <a:pPr marL="510540" marR="0" lvl="0" indent="-342900" algn="l" rtl="0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chemeClr val="hlink"/>
              </a:buClr>
              <a:buSzPts val="1600"/>
              <a:buFont typeface="Noto Sans Symbols"/>
              <a:buChar char="❖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Constant</a:t>
            </a:r>
            <a:endParaRPr dirty="0"/>
          </a:p>
          <a:p>
            <a:pPr marL="91440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 b="1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24</a:t>
            </a:r>
            <a:endParaRPr dirty="0"/>
          </a:p>
          <a:p>
            <a:pPr marL="91440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2080"/>
              <a:buFont typeface="Noto Sans Symbols"/>
              <a:buNone/>
            </a:pPr>
            <a:endParaRPr sz="1600" b="0" i="0" u="none" strike="noStrike" cap="none" dirty="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914400" marR="0" lvl="0" indent="0" algn="l" rtl="0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rgbClr val="4B2A85"/>
              </a:buClr>
              <a:buSzPts val="2080"/>
              <a:buFont typeface="Noto Sans Symbols"/>
              <a:buNone/>
            </a:pPr>
            <a:endParaRPr sz="20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2" grpId="0" animBg="1"/>
      <p:bldP spid="603" grpId="0" animBg="1"/>
      <p:bldP spid="604" grpId="0"/>
      <p:bldP spid="605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1" name="Google Shape;611;p67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Describing a Programming Language</a:t>
            </a:r>
            <a:endParaRPr/>
          </a:p>
        </p:txBody>
      </p:sp>
      <p:sp>
        <p:nvSpPr>
          <p:cNvPr id="612" name="Google Shape;612;p67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These broad categories lend themselves well to recursive definitions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Easily express all possible configurations of the language constructs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613" name="Google Shape;613;p67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36</a:t>
            </a:fld>
            <a:endParaRPr/>
          </a:p>
        </p:txBody>
      </p:sp>
      <p:sp>
        <p:nvSpPr>
          <p:cNvPr id="614" name="Google Shape;614;p67"/>
          <p:cNvSpPr txBox="1"/>
          <p:nvPr/>
        </p:nvSpPr>
        <p:spPr>
          <a:xfrm>
            <a:off x="6408075" y="4262050"/>
            <a:ext cx="2538300" cy="20424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2080"/>
              <a:buFont typeface="Noto Sans Symbols"/>
              <a:buNone/>
            </a:pPr>
            <a:endParaRPr sz="2000" b="0" i="0" u="none" strike="noStrike" cap="none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914400" marR="0" lvl="0" indent="0" algn="l" rtl="0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rgbClr val="4B2A85"/>
              </a:buClr>
              <a:buSzPts val="2080"/>
              <a:buFont typeface="Noto Sans Symbols"/>
              <a:buNone/>
            </a:pPr>
            <a:endParaRPr sz="2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5" name="Google Shape;615;p67"/>
          <p:cNvSpPr/>
          <p:nvPr/>
        </p:nvSpPr>
        <p:spPr>
          <a:xfrm>
            <a:off x="505175" y="3421938"/>
            <a:ext cx="2069100" cy="67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Arial"/>
              <a:buNone/>
            </a:pPr>
            <a:r>
              <a:rPr lang="en-US" sz="23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Symbolic Example</a:t>
            </a:r>
            <a:endParaRPr sz="1400" b="1" i="1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6" name="Google Shape;616;p67"/>
          <p:cNvSpPr txBox="1"/>
          <p:nvPr/>
        </p:nvSpPr>
        <p:spPr>
          <a:xfrm>
            <a:off x="505175" y="4262050"/>
            <a:ext cx="2181600" cy="11593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2080"/>
              <a:buFont typeface="Noto Sans Symbols"/>
              <a:buNone/>
            </a:pPr>
            <a:r>
              <a:rPr lang="en-US" sz="2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if (x == 0) {</a:t>
            </a:r>
            <a:br>
              <a:rPr lang="en-US" sz="2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2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x = y;</a:t>
            </a:r>
            <a:br>
              <a:rPr lang="en-US" sz="2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2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/>
          </a:p>
          <a:p>
            <a:pPr marL="914400" marR="0" lvl="0" indent="0" algn="l" rtl="0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rgbClr val="4B2A85"/>
              </a:buClr>
              <a:buSzPts val="2080"/>
              <a:buFont typeface="Noto Sans Symbols"/>
              <a:buNone/>
            </a:pPr>
            <a:endParaRPr sz="2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7" name="Google Shape;617;p67"/>
          <p:cNvSpPr/>
          <p:nvPr/>
        </p:nvSpPr>
        <p:spPr>
          <a:xfrm>
            <a:off x="3056275" y="3421950"/>
            <a:ext cx="3007500" cy="67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Arial"/>
              <a:buNone/>
            </a:pPr>
            <a:r>
              <a:rPr lang="en-US" sz="23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General Definition of an </a:t>
            </a:r>
            <a:r>
              <a:rPr lang="en-US" sz="23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r>
              <a:rPr lang="en-US" sz="23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Statement</a:t>
            </a:r>
            <a:endParaRPr sz="1400" b="1" i="1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8" name="Google Shape;618;p67"/>
          <p:cNvSpPr txBox="1"/>
          <p:nvPr/>
        </p:nvSpPr>
        <p:spPr>
          <a:xfrm>
            <a:off x="3309474" y="4262050"/>
            <a:ext cx="2495675" cy="2160272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2080"/>
              <a:buFont typeface="Noto Sans Symbols"/>
              <a:buNone/>
            </a:pPr>
            <a:r>
              <a:rPr lang="en-US" sz="2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if (          ) {</a:t>
            </a:r>
            <a:br>
              <a:rPr lang="en-US" sz="2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2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endParaRPr/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2080"/>
              <a:buFont typeface="Noto Sans Symbols"/>
              <a:buNone/>
            </a:pPr>
            <a:endParaRPr sz="20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2080"/>
              <a:buFont typeface="Noto Sans Symbols"/>
              <a:buNone/>
            </a:pPr>
            <a:br>
              <a:rPr lang="en-US" sz="2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2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/>
          </a:p>
          <a:p>
            <a:pPr marL="914400" marR="0" lvl="0" indent="0" algn="l" rtl="0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rgbClr val="4B2A85"/>
              </a:buClr>
              <a:buSzPts val="2080"/>
              <a:buFont typeface="Noto Sans Symbols"/>
              <a:buNone/>
            </a:pPr>
            <a:endParaRPr sz="2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9" name="Google Shape;619;p67"/>
          <p:cNvSpPr/>
          <p:nvPr/>
        </p:nvSpPr>
        <p:spPr>
          <a:xfrm>
            <a:off x="4091970" y="4332925"/>
            <a:ext cx="1275300" cy="285000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3D85C6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3D85C6"/>
                </a:solidFill>
                <a:latin typeface="Courier New"/>
                <a:ea typeface="Courier New"/>
                <a:cs typeface="Courier New"/>
                <a:sym typeface="Courier New"/>
              </a:rPr>
              <a:t>EXPRESSION</a:t>
            </a:r>
            <a:endParaRPr sz="1400" b="1" i="0" u="none" strike="noStrike" cap="none">
              <a:solidFill>
                <a:srgbClr val="3D85C6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20" name="Google Shape;620;p67"/>
          <p:cNvSpPr/>
          <p:nvPr/>
        </p:nvSpPr>
        <p:spPr>
          <a:xfrm>
            <a:off x="3693525" y="4973800"/>
            <a:ext cx="1275300" cy="285000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3D85C6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3D85C6"/>
                </a:solidFill>
                <a:latin typeface="Courier New"/>
                <a:ea typeface="Courier New"/>
                <a:cs typeface="Courier New"/>
                <a:sym typeface="Courier New"/>
              </a:rPr>
              <a:t>STATEMENT</a:t>
            </a:r>
            <a:endParaRPr sz="1400" b="1" i="0" u="none" strike="noStrike" cap="none">
              <a:solidFill>
                <a:srgbClr val="3D85C6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21" name="Google Shape;621;p67"/>
          <p:cNvSpPr/>
          <p:nvPr/>
        </p:nvSpPr>
        <p:spPr>
          <a:xfrm>
            <a:off x="3693525" y="5339900"/>
            <a:ext cx="1275300" cy="285000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3D85C6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3D85C6"/>
                </a:solidFill>
                <a:latin typeface="Courier New"/>
                <a:ea typeface="Courier New"/>
                <a:cs typeface="Courier New"/>
                <a:sym typeface="Courier New"/>
              </a:rPr>
              <a:t>STATEMENT</a:t>
            </a:r>
            <a:endParaRPr sz="1400" b="1" i="0" u="none" strike="noStrike" cap="none">
              <a:solidFill>
                <a:srgbClr val="3D85C6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22" name="Google Shape;622;p67"/>
          <p:cNvSpPr/>
          <p:nvPr/>
        </p:nvSpPr>
        <p:spPr>
          <a:xfrm>
            <a:off x="3693525" y="5626925"/>
            <a:ext cx="1275300" cy="2850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3D85C6"/>
                </a:solidFill>
                <a:latin typeface="Consolas"/>
                <a:ea typeface="Consolas"/>
                <a:cs typeface="Consolas"/>
                <a:sym typeface="Consolas"/>
              </a:rPr>
              <a:t>...</a:t>
            </a:r>
            <a:endParaRPr sz="1400" b="1" i="0" u="none" strike="noStrike" cap="none">
              <a:solidFill>
                <a:srgbClr val="3D85C6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623" name="Google Shape;623;p67"/>
          <p:cNvSpPr/>
          <p:nvPr/>
        </p:nvSpPr>
        <p:spPr>
          <a:xfrm>
            <a:off x="6545775" y="3421938"/>
            <a:ext cx="2069100" cy="67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Arial"/>
              <a:buNone/>
            </a:pPr>
            <a:r>
              <a:rPr lang="en-US" sz="23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Token Stream Definition</a:t>
            </a:r>
            <a:endParaRPr sz="1400" b="1" i="1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4" name="Google Shape;624;p67"/>
          <p:cNvSpPr/>
          <p:nvPr/>
        </p:nvSpPr>
        <p:spPr>
          <a:xfrm>
            <a:off x="6516675" y="4758650"/>
            <a:ext cx="1275300" cy="285000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3D85C6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3D85C6"/>
                </a:solidFill>
                <a:latin typeface="Courier New"/>
                <a:ea typeface="Courier New"/>
                <a:cs typeface="Courier New"/>
                <a:sym typeface="Courier New"/>
              </a:rPr>
              <a:t>EXPRESSION</a:t>
            </a:r>
            <a:endParaRPr sz="1400" b="1" i="0" u="none" strike="noStrike" cap="none">
              <a:solidFill>
                <a:srgbClr val="3D85C6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25" name="Google Shape;625;p67"/>
          <p:cNvSpPr/>
          <p:nvPr/>
        </p:nvSpPr>
        <p:spPr>
          <a:xfrm>
            <a:off x="2796075" y="4551400"/>
            <a:ext cx="349800" cy="4275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B4A7D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6" name="Google Shape;626;p67"/>
          <p:cNvSpPr/>
          <p:nvPr/>
        </p:nvSpPr>
        <p:spPr>
          <a:xfrm>
            <a:off x="5948975" y="4551400"/>
            <a:ext cx="349800" cy="4275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B4A7D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7" name="Google Shape;627;p67"/>
          <p:cNvSpPr/>
          <p:nvPr/>
        </p:nvSpPr>
        <p:spPr>
          <a:xfrm>
            <a:off x="6516675" y="4380950"/>
            <a:ext cx="5181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28" name="Google Shape;628;p67"/>
          <p:cNvSpPr/>
          <p:nvPr/>
        </p:nvSpPr>
        <p:spPr>
          <a:xfrm>
            <a:off x="7119675" y="4380950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LPAREN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29" name="Google Shape;629;p67"/>
          <p:cNvSpPr/>
          <p:nvPr/>
        </p:nvSpPr>
        <p:spPr>
          <a:xfrm>
            <a:off x="7875075" y="4758650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RPAREN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30" name="Google Shape;630;p67"/>
          <p:cNvSpPr/>
          <p:nvPr/>
        </p:nvSpPr>
        <p:spPr>
          <a:xfrm>
            <a:off x="6516675" y="5136350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LCURLY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31" name="Google Shape;631;p67"/>
          <p:cNvSpPr/>
          <p:nvPr/>
        </p:nvSpPr>
        <p:spPr>
          <a:xfrm>
            <a:off x="6516675" y="5891750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RCURLY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32" name="Google Shape;632;p67"/>
          <p:cNvSpPr/>
          <p:nvPr/>
        </p:nvSpPr>
        <p:spPr>
          <a:xfrm>
            <a:off x="7531575" y="5136350"/>
            <a:ext cx="1275300" cy="285000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3D85C6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3D85C6"/>
                </a:solidFill>
                <a:latin typeface="Courier New"/>
                <a:ea typeface="Courier New"/>
                <a:cs typeface="Courier New"/>
                <a:sym typeface="Courier New"/>
              </a:rPr>
              <a:t>STATEMENT</a:t>
            </a:r>
            <a:endParaRPr sz="1400" b="1" i="0" u="none" strike="noStrike" cap="none">
              <a:solidFill>
                <a:srgbClr val="3D85C6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33" name="Google Shape;633;p67"/>
          <p:cNvSpPr/>
          <p:nvPr/>
        </p:nvSpPr>
        <p:spPr>
          <a:xfrm>
            <a:off x="6516675" y="5514050"/>
            <a:ext cx="1275300" cy="285000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3D85C6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3D85C6"/>
                </a:solidFill>
                <a:latin typeface="Courier New"/>
                <a:ea typeface="Courier New"/>
                <a:cs typeface="Courier New"/>
                <a:sym typeface="Courier New"/>
              </a:rPr>
              <a:t>STATEMENT</a:t>
            </a:r>
            <a:endParaRPr sz="1400" b="1" i="0" u="none" strike="noStrike" cap="none">
              <a:solidFill>
                <a:srgbClr val="3D85C6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34" name="Google Shape;634;p67"/>
          <p:cNvSpPr/>
          <p:nvPr/>
        </p:nvSpPr>
        <p:spPr>
          <a:xfrm>
            <a:off x="7864425" y="5514050"/>
            <a:ext cx="609600" cy="2850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3D85C6"/>
                </a:solidFill>
                <a:latin typeface="Consolas"/>
                <a:ea typeface="Consolas"/>
                <a:cs typeface="Consolas"/>
                <a:sym typeface="Consolas"/>
              </a:rPr>
              <a:t>...</a:t>
            </a:r>
            <a:endParaRPr sz="1400" b="1" i="0" u="none" strike="noStrike" cap="none">
              <a:solidFill>
                <a:srgbClr val="3D85C6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0" name="Google Shape;640;p68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The Parser: How?</a:t>
            </a:r>
            <a:endParaRPr/>
          </a:p>
        </p:txBody>
      </p:sp>
      <p:sp>
        <p:nvSpPr>
          <p:cNvPr id="641" name="Google Shape;641;p68"/>
          <p:cNvSpPr txBox="1">
            <a:spLocks noGrp="1"/>
          </p:cNvSpPr>
          <p:nvPr>
            <p:ph type="body" idx="1"/>
          </p:nvPr>
        </p:nvSpPr>
        <p:spPr>
          <a:xfrm>
            <a:off x="396875" y="3832760"/>
            <a:ext cx="8549125" cy="3024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Like scanner: single pass-through token stream, building up as we go</a:t>
            </a: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Intuition: If we see           and                  , we are entering an if statement and next we must see a complete expression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Keep reading until we have a complete expression (recursively parse that) and attach on the condition side of the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642" name="Google Shape;642;p68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37</a:t>
            </a:fld>
            <a:endParaRPr/>
          </a:p>
        </p:txBody>
      </p:sp>
      <p:sp>
        <p:nvSpPr>
          <p:cNvPr id="643" name="Google Shape;643;p68"/>
          <p:cNvSpPr/>
          <p:nvPr/>
        </p:nvSpPr>
        <p:spPr>
          <a:xfrm>
            <a:off x="357025" y="1197675"/>
            <a:ext cx="2926200" cy="26124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Token Stream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4" name="Google Shape;644;p68"/>
          <p:cNvSpPr/>
          <p:nvPr/>
        </p:nvSpPr>
        <p:spPr>
          <a:xfrm>
            <a:off x="511950" y="1330775"/>
            <a:ext cx="5181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45" name="Google Shape;645;p68"/>
          <p:cNvSpPr/>
          <p:nvPr/>
        </p:nvSpPr>
        <p:spPr>
          <a:xfrm>
            <a:off x="3858900" y="418250"/>
            <a:ext cx="5087100" cy="26124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Abstract Syntax Tree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6" name="Google Shape;646;p68"/>
          <p:cNvSpPr/>
          <p:nvPr/>
        </p:nvSpPr>
        <p:spPr>
          <a:xfrm>
            <a:off x="6073050" y="719975"/>
            <a:ext cx="6588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47" name="Google Shape;647;p68"/>
          <p:cNvSpPr/>
          <p:nvPr/>
        </p:nvSpPr>
        <p:spPr>
          <a:xfrm>
            <a:off x="7049875" y="1472700"/>
            <a:ext cx="9840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ASSIGN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48" name="Google Shape;648;p68"/>
          <p:cNvSpPr/>
          <p:nvPr/>
        </p:nvSpPr>
        <p:spPr>
          <a:xfrm>
            <a:off x="6617550" y="2234675"/>
            <a:ext cx="8124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ID(x)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49" name="Google Shape;649;p68"/>
          <p:cNvSpPr/>
          <p:nvPr/>
        </p:nvSpPr>
        <p:spPr>
          <a:xfrm>
            <a:off x="7771050" y="2234675"/>
            <a:ext cx="8880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NUM(2)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50" name="Google Shape;650;p68"/>
          <p:cNvSpPr/>
          <p:nvPr/>
        </p:nvSpPr>
        <p:spPr>
          <a:xfrm>
            <a:off x="4611050" y="1472700"/>
            <a:ext cx="11748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LESSTHAN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51" name="Google Shape;651;p68"/>
          <p:cNvSpPr/>
          <p:nvPr/>
        </p:nvSpPr>
        <p:spPr>
          <a:xfrm>
            <a:off x="4093375" y="2234675"/>
            <a:ext cx="8124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ID(x)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52" name="Google Shape;652;p68"/>
          <p:cNvSpPr/>
          <p:nvPr/>
        </p:nvSpPr>
        <p:spPr>
          <a:xfrm>
            <a:off x="5344650" y="2234663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NUM(2)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653" name="Google Shape;653;p68"/>
          <p:cNvCxnSpPr>
            <a:stCxn id="650" idx="2"/>
            <a:endCxn id="651" idx="0"/>
          </p:cNvCxnSpPr>
          <p:nvPr/>
        </p:nvCxnSpPr>
        <p:spPr>
          <a:xfrm flipH="1">
            <a:off x="4499450" y="1757700"/>
            <a:ext cx="699000" cy="4770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654" name="Google Shape;654;p68"/>
          <p:cNvCxnSpPr>
            <a:stCxn id="650" idx="0"/>
            <a:endCxn id="646" idx="2"/>
          </p:cNvCxnSpPr>
          <p:nvPr/>
        </p:nvCxnSpPr>
        <p:spPr>
          <a:xfrm rot="10800000" flipH="1">
            <a:off x="5198450" y="1005000"/>
            <a:ext cx="1203900" cy="4677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655" name="Google Shape;655;p68"/>
          <p:cNvCxnSpPr>
            <a:stCxn id="647" idx="0"/>
            <a:endCxn id="646" idx="2"/>
          </p:cNvCxnSpPr>
          <p:nvPr/>
        </p:nvCxnSpPr>
        <p:spPr>
          <a:xfrm rot="10800000">
            <a:off x="6402475" y="1005000"/>
            <a:ext cx="1139400" cy="4677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656" name="Google Shape;656;p68"/>
          <p:cNvCxnSpPr>
            <a:stCxn id="652" idx="0"/>
            <a:endCxn id="650" idx="2"/>
          </p:cNvCxnSpPr>
          <p:nvPr/>
        </p:nvCxnSpPr>
        <p:spPr>
          <a:xfrm rot="10800000">
            <a:off x="5198550" y="1757663"/>
            <a:ext cx="612000" cy="4770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657" name="Google Shape;657;p68"/>
          <p:cNvCxnSpPr>
            <a:stCxn id="648" idx="0"/>
            <a:endCxn id="647" idx="2"/>
          </p:cNvCxnSpPr>
          <p:nvPr/>
        </p:nvCxnSpPr>
        <p:spPr>
          <a:xfrm rot="10800000" flipH="1">
            <a:off x="7023750" y="1757675"/>
            <a:ext cx="518100" cy="4770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658" name="Google Shape;658;p68"/>
          <p:cNvCxnSpPr>
            <a:stCxn id="649" idx="0"/>
            <a:endCxn id="647" idx="2"/>
          </p:cNvCxnSpPr>
          <p:nvPr/>
        </p:nvCxnSpPr>
        <p:spPr>
          <a:xfrm rot="10800000">
            <a:off x="7541850" y="1757675"/>
            <a:ext cx="673200" cy="4770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659" name="Google Shape;659;p68"/>
          <p:cNvSpPr/>
          <p:nvPr/>
        </p:nvSpPr>
        <p:spPr>
          <a:xfrm>
            <a:off x="1188900" y="1330775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LPAREN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0" name="Google Shape;660;p68"/>
          <p:cNvSpPr/>
          <p:nvPr/>
        </p:nvSpPr>
        <p:spPr>
          <a:xfrm>
            <a:off x="2279550" y="1330775"/>
            <a:ext cx="8577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ID(x)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1" name="Google Shape;661;p68"/>
          <p:cNvSpPr/>
          <p:nvPr/>
        </p:nvSpPr>
        <p:spPr>
          <a:xfrm>
            <a:off x="511950" y="1748875"/>
            <a:ext cx="1090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LESSTHAN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2" name="Google Shape;662;p68"/>
          <p:cNvSpPr/>
          <p:nvPr/>
        </p:nvSpPr>
        <p:spPr>
          <a:xfrm>
            <a:off x="1764250" y="1748875"/>
            <a:ext cx="8577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NUM(2)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3" name="Google Shape;663;p68"/>
          <p:cNvSpPr/>
          <p:nvPr/>
        </p:nvSpPr>
        <p:spPr>
          <a:xfrm>
            <a:off x="511950" y="2166975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RPAREN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4" name="Google Shape;664;p68"/>
          <p:cNvSpPr/>
          <p:nvPr/>
        </p:nvSpPr>
        <p:spPr>
          <a:xfrm>
            <a:off x="1602750" y="2166975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LCURLY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5" name="Google Shape;665;p68"/>
          <p:cNvSpPr/>
          <p:nvPr/>
        </p:nvSpPr>
        <p:spPr>
          <a:xfrm>
            <a:off x="511950" y="2585075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ID(x)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6" name="Google Shape;666;p68"/>
          <p:cNvSpPr/>
          <p:nvPr/>
        </p:nvSpPr>
        <p:spPr>
          <a:xfrm>
            <a:off x="1602750" y="2585075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EQUALS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7" name="Google Shape;667;p68"/>
          <p:cNvSpPr/>
          <p:nvPr/>
        </p:nvSpPr>
        <p:spPr>
          <a:xfrm>
            <a:off x="511950" y="3003175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NUM(2)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8" name="Google Shape;668;p68"/>
          <p:cNvSpPr/>
          <p:nvPr/>
        </p:nvSpPr>
        <p:spPr>
          <a:xfrm>
            <a:off x="1602750" y="3003175"/>
            <a:ext cx="12039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SEMICOLON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9" name="Google Shape;669;p68"/>
          <p:cNvSpPr/>
          <p:nvPr/>
        </p:nvSpPr>
        <p:spPr>
          <a:xfrm>
            <a:off x="4244713" y="3203100"/>
            <a:ext cx="1174800" cy="659700"/>
          </a:xfrm>
          <a:prstGeom prst="rect">
            <a:avLst/>
          </a:prstGeom>
          <a:solidFill>
            <a:srgbClr val="FCE5CD"/>
          </a:solidFill>
          <a:ln w="28575" cap="flat" cmpd="sng">
            <a:solidFill>
              <a:srgbClr val="B45F0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Parser</a:t>
            </a:r>
            <a:endParaRPr sz="1800" b="1" i="0" u="none" strike="noStrike" cap="none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0" name="Google Shape;670;p68"/>
          <p:cNvSpPr/>
          <p:nvPr/>
        </p:nvSpPr>
        <p:spPr>
          <a:xfrm rot="5400000" flipH="1">
            <a:off x="5681275" y="3035550"/>
            <a:ext cx="566100" cy="786900"/>
          </a:xfrm>
          <a:prstGeom prst="bentArrow">
            <a:avLst>
              <a:gd name="adj1" fmla="val 60537"/>
              <a:gd name="adj2" fmla="val 39686"/>
              <a:gd name="adj3" fmla="val 25000"/>
              <a:gd name="adj4" fmla="val 43750"/>
            </a:avLst>
          </a:prstGeom>
          <a:solidFill>
            <a:srgbClr val="B7B7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1" name="Google Shape;671;p68"/>
          <p:cNvSpPr/>
          <p:nvPr/>
        </p:nvSpPr>
        <p:spPr>
          <a:xfrm>
            <a:off x="3434563" y="3236700"/>
            <a:ext cx="658800" cy="5925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B7B7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2" name="Google Shape;672;p68"/>
          <p:cNvSpPr txBox="1"/>
          <p:nvPr/>
        </p:nvSpPr>
        <p:spPr>
          <a:xfrm>
            <a:off x="5089050" y="965675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condition</a:t>
            </a:r>
            <a:endParaRPr sz="1000" b="0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73" name="Google Shape;673;p68"/>
          <p:cNvSpPr txBox="1"/>
          <p:nvPr/>
        </p:nvSpPr>
        <p:spPr>
          <a:xfrm>
            <a:off x="6941400" y="965675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body</a:t>
            </a:r>
            <a:endParaRPr sz="1000" b="0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74" name="Google Shape;674;p68"/>
          <p:cNvSpPr txBox="1"/>
          <p:nvPr/>
        </p:nvSpPr>
        <p:spPr>
          <a:xfrm>
            <a:off x="6790800" y="1813638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left</a:t>
            </a:r>
            <a:endParaRPr sz="1000" b="0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75" name="Google Shape;675;p68"/>
          <p:cNvSpPr txBox="1"/>
          <p:nvPr/>
        </p:nvSpPr>
        <p:spPr>
          <a:xfrm>
            <a:off x="7962000" y="1813625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right</a:t>
            </a:r>
            <a:endParaRPr sz="1000" b="0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76" name="Google Shape;676;p68"/>
          <p:cNvSpPr txBox="1"/>
          <p:nvPr/>
        </p:nvSpPr>
        <p:spPr>
          <a:xfrm>
            <a:off x="4349450" y="1813638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left</a:t>
            </a:r>
            <a:endParaRPr sz="1000" b="0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77" name="Google Shape;677;p68"/>
          <p:cNvSpPr txBox="1"/>
          <p:nvPr/>
        </p:nvSpPr>
        <p:spPr>
          <a:xfrm>
            <a:off x="5520650" y="1813625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right</a:t>
            </a:r>
            <a:endParaRPr sz="1000" b="0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78" name="Google Shape;678;p68"/>
          <p:cNvSpPr/>
          <p:nvPr/>
        </p:nvSpPr>
        <p:spPr>
          <a:xfrm>
            <a:off x="3498382" y="4940234"/>
            <a:ext cx="5181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79" name="Google Shape;679;p68"/>
          <p:cNvSpPr/>
          <p:nvPr/>
        </p:nvSpPr>
        <p:spPr>
          <a:xfrm>
            <a:off x="4905775" y="4940234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LPAREN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80" name="Google Shape;680;p68"/>
          <p:cNvSpPr/>
          <p:nvPr/>
        </p:nvSpPr>
        <p:spPr>
          <a:xfrm>
            <a:off x="6972175" y="6137322"/>
            <a:ext cx="6588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8" grpId="0" animBg="1"/>
      <p:bldP spid="679" grpId="0" animBg="1"/>
      <p:bldP spid="680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42;p4">
            <a:extLst>
              <a:ext uri="{FF2B5EF4-FFF2-40B4-BE49-F238E27FC236}">
                <a16:creationId xmlns:a16="http://schemas.microsoft.com/office/drawing/2014/main" id="{D9936250-7783-D2F0-762B-482BC93B0DCC}"/>
              </a:ext>
            </a:extLst>
          </p:cNvPr>
          <p:cNvSpPr txBox="1">
            <a:spLocks/>
          </p:cNvSpPr>
          <p:nvPr/>
        </p:nvSpPr>
        <p:spPr>
          <a:xfrm>
            <a:off x="396875" y="1362075"/>
            <a:ext cx="3780750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6068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2080"/>
              <a:buFont typeface="Noto Sans Symbols"/>
              <a:buChar char="❖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2269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Clr>
                <a:srgbClr val="4B2A85"/>
              </a:buClr>
              <a:buSzPts val="2420"/>
              <a:buFont typeface="Noto Sans Symbols"/>
              <a:buChar char="▪"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683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22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4B2A85"/>
              </a:buClr>
              <a:buSzPts val="1800"/>
              <a:buFont typeface="Calibri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B2A85"/>
              </a:buClr>
              <a:buSzPts val="1800"/>
              <a:buFont typeface="Calibri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347472" indent="-347472"/>
            <a:r>
              <a:rPr lang="en-US" dirty="0">
                <a:solidFill>
                  <a:schemeClr val="tx1"/>
                </a:solidFill>
              </a:rPr>
              <a:t>Parser implementation: encoding the token stream definition, which can be recursive</a:t>
            </a:r>
          </a:p>
          <a:p>
            <a:pPr marL="347472" indent="-347472"/>
            <a:endParaRPr lang="en-US" dirty="0">
              <a:solidFill>
                <a:schemeClr val="tx1"/>
              </a:solidFill>
            </a:endParaRPr>
          </a:p>
          <a:p>
            <a:pPr marL="347472" indent="-347472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94" name="Google Shape;994;p48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The Parser: How?</a:t>
            </a:r>
            <a:endParaRPr/>
          </a:p>
        </p:txBody>
      </p:sp>
      <p:sp>
        <p:nvSpPr>
          <p:cNvPr id="995" name="Google Shape;995;p48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38</a:t>
            </a:fld>
            <a:endParaRPr/>
          </a:p>
        </p:txBody>
      </p:sp>
      <p:sp>
        <p:nvSpPr>
          <p:cNvPr id="996" name="Google Shape;996;p48"/>
          <p:cNvSpPr txBox="1">
            <a:spLocks noGrp="1"/>
          </p:cNvSpPr>
          <p:nvPr>
            <p:ph type="body" idx="1"/>
          </p:nvPr>
        </p:nvSpPr>
        <p:spPr>
          <a:xfrm>
            <a:off x="357025" y="4449850"/>
            <a:ext cx="2538300" cy="2042400"/>
          </a:xfrm>
          <a:prstGeom prst="rect">
            <a:avLst/>
          </a:prstGeom>
          <a:solidFill>
            <a:srgbClr val="EFEFEF"/>
          </a:solidFill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>
              <a:latin typeface="Consolas"/>
              <a:ea typeface="Consolas"/>
              <a:cs typeface="Consolas"/>
              <a:sym typeface="Consolas"/>
            </a:endParaRPr>
          </a:p>
          <a:p>
            <a:pPr marL="91440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97" name="Google Shape;997;p48"/>
          <p:cNvSpPr/>
          <p:nvPr/>
        </p:nvSpPr>
        <p:spPr>
          <a:xfrm>
            <a:off x="494725" y="3609738"/>
            <a:ext cx="2069100" cy="67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00" b="1">
                <a:latin typeface="Calibri"/>
                <a:ea typeface="Calibri"/>
                <a:cs typeface="Calibri"/>
                <a:sym typeface="Calibri"/>
              </a:rPr>
              <a:t>Token Stream Definition</a:t>
            </a:r>
            <a:endParaRPr b="1" i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8" name="Google Shape;998;p48"/>
          <p:cNvSpPr/>
          <p:nvPr/>
        </p:nvSpPr>
        <p:spPr>
          <a:xfrm>
            <a:off x="465625" y="4946450"/>
            <a:ext cx="1275300" cy="285000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3D85C6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>
                <a:solidFill>
                  <a:srgbClr val="3D85C6"/>
                </a:solidFill>
                <a:latin typeface="Consolas"/>
                <a:ea typeface="Consolas"/>
                <a:cs typeface="Consolas"/>
                <a:sym typeface="Consolas"/>
              </a:rPr>
              <a:t>EXPRESSION</a:t>
            </a:r>
            <a:endParaRPr b="1">
              <a:solidFill>
                <a:srgbClr val="3D85C6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999" name="Google Shape;999;p48"/>
          <p:cNvSpPr/>
          <p:nvPr/>
        </p:nvSpPr>
        <p:spPr>
          <a:xfrm>
            <a:off x="3243041" y="5012775"/>
            <a:ext cx="550675" cy="4275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B4A7D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0" name="Google Shape;1000;p48"/>
          <p:cNvSpPr/>
          <p:nvPr/>
        </p:nvSpPr>
        <p:spPr>
          <a:xfrm>
            <a:off x="465625" y="4568750"/>
            <a:ext cx="5181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IF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001" name="Google Shape;1001;p48"/>
          <p:cNvSpPr/>
          <p:nvPr/>
        </p:nvSpPr>
        <p:spPr>
          <a:xfrm>
            <a:off x="1068625" y="4568750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LPAREN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002" name="Google Shape;1002;p48"/>
          <p:cNvSpPr/>
          <p:nvPr/>
        </p:nvSpPr>
        <p:spPr>
          <a:xfrm>
            <a:off x="1824025" y="4946450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RPAREN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003" name="Google Shape;1003;p48"/>
          <p:cNvSpPr/>
          <p:nvPr/>
        </p:nvSpPr>
        <p:spPr>
          <a:xfrm>
            <a:off x="465625" y="5324150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LCURLY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004" name="Google Shape;1004;p48"/>
          <p:cNvSpPr/>
          <p:nvPr/>
        </p:nvSpPr>
        <p:spPr>
          <a:xfrm>
            <a:off x="465625" y="6079550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RCURLY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005" name="Google Shape;1005;p48"/>
          <p:cNvSpPr/>
          <p:nvPr/>
        </p:nvSpPr>
        <p:spPr>
          <a:xfrm>
            <a:off x="1480525" y="5324150"/>
            <a:ext cx="1275300" cy="285000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3D85C6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>
                <a:solidFill>
                  <a:srgbClr val="3D85C6"/>
                </a:solidFill>
                <a:latin typeface="Consolas"/>
                <a:ea typeface="Consolas"/>
                <a:cs typeface="Consolas"/>
                <a:sym typeface="Consolas"/>
              </a:rPr>
              <a:t>STATEMENT</a:t>
            </a:r>
            <a:endParaRPr b="1">
              <a:solidFill>
                <a:srgbClr val="3D85C6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006" name="Google Shape;1006;p48"/>
          <p:cNvSpPr/>
          <p:nvPr/>
        </p:nvSpPr>
        <p:spPr>
          <a:xfrm>
            <a:off x="465625" y="5701850"/>
            <a:ext cx="1275300" cy="285000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3D85C6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>
                <a:solidFill>
                  <a:srgbClr val="3D85C6"/>
                </a:solidFill>
                <a:latin typeface="Consolas"/>
                <a:ea typeface="Consolas"/>
                <a:cs typeface="Consolas"/>
                <a:sym typeface="Consolas"/>
              </a:rPr>
              <a:t>STATEMENT</a:t>
            </a:r>
            <a:endParaRPr b="1">
              <a:solidFill>
                <a:srgbClr val="3D85C6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007" name="Google Shape;1007;p48"/>
          <p:cNvSpPr/>
          <p:nvPr/>
        </p:nvSpPr>
        <p:spPr>
          <a:xfrm>
            <a:off x="1813375" y="5701850"/>
            <a:ext cx="609600" cy="2850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>
                <a:solidFill>
                  <a:srgbClr val="3D85C6"/>
                </a:solidFill>
                <a:latin typeface="Consolas"/>
                <a:ea typeface="Consolas"/>
                <a:cs typeface="Consolas"/>
                <a:sym typeface="Consolas"/>
              </a:rPr>
              <a:t>...</a:t>
            </a:r>
            <a:endParaRPr b="1">
              <a:solidFill>
                <a:srgbClr val="3D85C6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008" name="Google Shape;1008;p48"/>
          <p:cNvSpPr txBox="1">
            <a:spLocks noGrp="1"/>
          </p:cNvSpPr>
          <p:nvPr>
            <p:ph type="body" idx="1"/>
          </p:nvPr>
        </p:nvSpPr>
        <p:spPr>
          <a:xfrm>
            <a:off x="4177625" y="383598"/>
            <a:ext cx="4701000" cy="6197310"/>
          </a:xfrm>
          <a:prstGeom prst="rect">
            <a:avLst/>
          </a:prstGeom>
          <a:solidFill>
            <a:srgbClr val="EFEFEF"/>
          </a:solidFill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 err="1">
                <a:latin typeface="Consolas"/>
                <a:ea typeface="Consolas"/>
                <a:cs typeface="Consolas"/>
                <a:sym typeface="Consolas"/>
              </a:rPr>
              <a:t>parseStatement</a:t>
            </a:r>
            <a:r>
              <a:rPr lang="en-US" sz="2000" dirty="0">
                <a:latin typeface="Consolas"/>
                <a:ea typeface="Consolas"/>
                <a:cs typeface="Consolas"/>
                <a:sym typeface="Consolas"/>
              </a:rPr>
              <a:t>() {</a:t>
            </a:r>
            <a:endParaRPr sz="2000" dirty="0">
              <a:latin typeface="Consolas"/>
              <a:ea typeface="Consolas"/>
              <a:cs typeface="Consolas"/>
              <a:sym typeface="Consola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latin typeface="Consolas"/>
                <a:ea typeface="Consolas"/>
                <a:cs typeface="Consolas"/>
                <a:sym typeface="Consolas"/>
              </a:rPr>
              <a:t>  ...</a:t>
            </a:r>
            <a:endParaRPr sz="2000" dirty="0">
              <a:latin typeface="Consolas"/>
              <a:ea typeface="Consolas"/>
              <a:cs typeface="Consolas"/>
              <a:sym typeface="Consola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latin typeface="Consolas"/>
                <a:ea typeface="Consolas"/>
                <a:cs typeface="Consolas"/>
                <a:sym typeface="Consolas"/>
              </a:rPr>
              <a:t>  </a:t>
            </a:r>
            <a:r>
              <a:rPr lang="en-US" sz="2000" dirty="0">
                <a:solidFill>
                  <a:srgbClr val="674EA7"/>
                </a:solidFill>
                <a:latin typeface="Consolas"/>
                <a:ea typeface="Consolas"/>
                <a:cs typeface="Consolas"/>
                <a:sym typeface="Consolas"/>
              </a:rPr>
              <a:t>if</a:t>
            </a:r>
            <a:r>
              <a:rPr lang="en-US" sz="2000" dirty="0">
                <a:latin typeface="Consolas"/>
                <a:ea typeface="Consolas"/>
                <a:cs typeface="Consolas"/>
                <a:sym typeface="Consolas"/>
              </a:rPr>
              <a:t> (</a:t>
            </a:r>
            <a:r>
              <a:rPr lang="en-US" sz="2000" b="1" dirty="0" err="1">
                <a:latin typeface="Consolas"/>
                <a:ea typeface="Consolas"/>
                <a:cs typeface="Consolas"/>
                <a:sym typeface="Consolas"/>
              </a:rPr>
              <a:t>currToken</a:t>
            </a:r>
            <a:r>
              <a:rPr lang="en-US" sz="2000" dirty="0">
                <a:latin typeface="Consolas"/>
                <a:ea typeface="Consolas"/>
                <a:cs typeface="Consolas"/>
                <a:sym typeface="Consolas"/>
              </a:rPr>
              <a:t>() == IF) {</a:t>
            </a:r>
            <a:endParaRPr sz="2000" dirty="0">
              <a:latin typeface="Consolas"/>
              <a:ea typeface="Consolas"/>
              <a:cs typeface="Consolas"/>
              <a:sym typeface="Consola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lang="en-US" sz="2000" b="1" dirty="0">
                <a:latin typeface="Consolas"/>
                <a:ea typeface="Consolas"/>
                <a:cs typeface="Consolas"/>
                <a:sym typeface="Consolas"/>
              </a:rPr>
              <a:t>next</a:t>
            </a:r>
            <a:r>
              <a:rPr lang="en-US" sz="2000" dirty="0">
                <a:latin typeface="Consolas"/>
                <a:ea typeface="Consolas"/>
                <a:cs typeface="Consolas"/>
                <a:sym typeface="Consolas"/>
              </a:rPr>
              <a:t>() </a:t>
            </a:r>
            <a:r>
              <a:rPr lang="en-US" sz="2000" b="1" dirty="0">
                <a:solidFill>
                  <a:srgbClr val="A64D79"/>
                </a:solidFill>
                <a:latin typeface="Consolas"/>
                <a:ea typeface="Consolas"/>
                <a:cs typeface="Consolas"/>
                <a:sym typeface="Consolas"/>
              </a:rPr>
              <a:t>// Consume “if”</a:t>
            </a:r>
            <a:endParaRPr sz="2000" b="1" dirty="0">
              <a:solidFill>
                <a:srgbClr val="A64D79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lang="en-US" sz="2000" b="1" dirty="0">
                <a:latin typeface="Consolas"/>
                <a:ea typeface="Consolas"/>
                <a:cs typeface="Consolas"/>
                <a:sym typeface="Consolas"/>
              </a:rPr>
              <a:t>next</a:t>
            </a:r>
            <a:r>
              <a:rPr lang="en-US" sz="2000" dirty="0">
                <a:latin typeface="Consolas"/>
                <a:ea typeface="Consolas"/>
                <a:cs typeface="Consolas"/>
                <a:sym typeface="Consolas"/>
              </a:rPr>
              <a:t>() </a:t>
            </a:r>
            <a:r>
              <a:rPr lang="en-US" sz="2000" b="1" dirty="0">
                <a:solidFill>
                  <a:srgbClr val="A64D79"/>
                </a:solidFill>
                <a:latin typeface="Consolas"/>
                <a:ea typeface="Consolas"/>
                <a:cs typeface="Consolas"/>
                <a:sym typeface="Consolas"/>
              </a:rPr>
              <a:t>// Consume “(”</a:t>
            </a:r>
            <a:endParaRPr sz="2000" b="1" dirty="0">
              <a:solidFill>
                <a:srgbClr val="A64D79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solidFill>
                <a:srgbClr val="A64D79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latin typeface="Consolas"/>
                <a:ea typeface="Consolas"/>
                <a:cs typeface="Consolas"/>
                <a:sym typeface="Consolas"/>
              </a:rPr>
              <a:t>    </a:t>
            </a:r>
            <a:endParaRPr sz="2000" dirty="0">
              <a:latin typeface="Consolas"/>
              <a:ea typeface="Consolas"/>
              <a:cs typeface="Consolas"/>
              <a:sym typeface="Consola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latin typeface="Consolas"/>
              <a:ea typeface="Consolas"/>
              <a:cs typeface="Consolas"/>
              <a:sym typeface="Consola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latin typeface="Consolas"/>
              <a:ea typeface="Consolas"/>
              <a:cs typeface="Consolas"/>
              <a:sym typeface="Consola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latin typeface="Consolas"/>
              <a:ea typeface="Consolas"/>
              <a:cs typeface="Consolas"/>
              <a:sym typeface="Consola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latin typeface="Consolas"/>
              <a:ea typeface="Consolas"/>
              <a:cs typeface="Consolas"/>
              <a:sym typeface="Consola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latin typeface="Consolas"/>
              <a:ea typeface="Consolas"/>
              <a:cs typeface="Consolas"/>
              <a:sym typeface="Consola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latin typeface="Consolas"/>
              <a:ea typeface="Consolas"/>
              <a:cs typeface="Consolas"/>
              <a:sym typeface="Consola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latin typeface="Consolas"/>
                <a:ea typeface="Consolas"/>
                <a:cs typeface="Consolas"/>
                <a:sym typeface="Consolas"/>
              </a:rPr>
              <a:t>    </a:t>
            </a:r>
            <a:endParaRPr lang="en-US" sz="2000" b="1" dirty="0">
              <a:solidFill>
                <a:srgbClr val="A64D79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2000" dirty="0">
              <a:latin typeface="Consolas"/>
              <a:ea typeface="Consolas"/>
              <a:cs typeface="Consolas"/>
              <a:sym typeface="Consola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latin typeface="Consolas"/>
                <a:ea typeface="Consolas"/>
                <a:cs typeface="Consolas"/>
                <a:sym typeface="Consolas"/>
              </a:rPr>
              <a:t>  }</a:t>
            </a:r>
            <a:endParaRPr sz="2000" dirty="0">
              <a:latin typeface="Consolas"/>
              <a:ea typeface="Consolas"/>
              <a:cs typeface="Consolas"/>
              <a:sym typeface="Consola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latin typeface="Consolas"/>
                <a:ea typeface="Consolas"/>
                <a:cs typeface="Consolas"/>
                <a:sym typeface="Consolas"/>
              </a:rPr>
              <a:t>  ...</a:t>
            </a:r>
            <a:endParaRPr sz="2000" dirty="0">
              <a:latin typeface="Consolas"/>
              <a:ea typeface="Consolas"/>
              <a:cs typeface="Consolas"/>
              <a:sym typeface="Consola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latin typeface="Consolas"/>
                <a:ea typeface="Consolas"/>
                <a:cs typeface="Consolas"/>
                <a:sym typeface="Consolas"/>
              </a:rPr>
              <a:t>}</a:t>
            </a:r>
            <a:endParaRPr sz="2000" dirty="0">
              <a:latin typeface="Consolas"/>
              <a:ea typeface="Consolas"/>
              <a:cs typeface="Consolas"/>
              <a:sym typeface="Consolas"/>
            </a:endParaRPr>
          </a:p>
          <a:p>
            <a:pPr marL="91440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1011" name="Google Shape;1011;p48"/>
          <p:cNvSpPr txBox="1"/>
          <p:nvPr/>
        </p:nvSpPr>
        <p:spPr>
          <a:xfrm>
            <a:off x="4177625" y="2244623"/>
            <a:ext cx="4701000" cy="84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>
                <a:solidFill>
                  <a:srgbClr val="A64D79"/>
                </a:solidFill>
                <a:latin typeface="Consolas"/>
                <a:ea typeface="Consolas"/>
                <a:cs typeface="Consolas"/>
                <a:sym typeface="Consolas"/>
              </a:rPr>
              <a:t>    // Consumes tokens in expr</a:t>
            </a:r>
            <a:endParaRPr sz="2000" b="1" dirty="0">
              <a:solidFill>
                <a:srgbClr val="A64D79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   e = </a:t>
            </a:r>
            <a:r>
              <a:rPr lang="en-US" sz="2000" b="1" dirty="0" err="1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parseExpression</a:t>
            </a:r>
            <a:r>
              <a:rPr lang="en-US" sz="2000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()</a:t>
            </a:r>
            <a:endParaRPr dirty="0"/>
          </a:p>
        </p:txBody>
      </p:sp>
      <p:sp>
        <p:nvSpPr>
          <p:cNvPr id="1012" name="Google Shape;1012;p48"/>
          <p:cNvSpPr txBox="1"/>
          <p:nvPr/>
        </p:nvSpPr>
        <p:spPr>
          <a:xfrm>
            <a:off x="4177625" y="3144823"/>
            <a:ext cx="4701000" cy="84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   next</a:t>
            </a:r>
            <a:r>
              <a:rPr lang="en-US" sz="2000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() </a:t>
            </a:r>
            <a:r>
              <a:rPr lang="en-US" sz="2000" b="1" dirty="0">
                <a:solidFill>
                  <a:srgbClr val="A64D79"/>
                </a:solidFill>
                <a:latin typeface="Consolas"/>
                <a:ea typeface="Consolas"/>
                <a:cs typeface="Consolas"/>
                <a:sym typeface="Consolas"/>
              </a:rPr>
              <a:t>// Consume “)”</a:t>
            </a:r>
            <a:endParaRPr sz="2000" b="1" dirty="0">
              <a:solidFill>
                <a:srgbClr val="A64D79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lang="en-US" sz="2000" b="1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next</a:t>
            </a:r>
            <a:r>
              <a:rPr lang="en-US" sz="2000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() </a:t>
            </a:r>
            <a:r>
              <a:rPr lang="en-US" sz="2000" b="1" dirty="0">
                <a:solidFill>
                  <a:srgbClr val="A64D79"/>
                </a:solidFill>
                <a:latin typeface="Consolas"/>
                <a:ea typeface="Consolas"/>
                <a:cs typeface="Consolas"/>
                <a:sym typeface="Consolas"/>
              </a:rPr>
              <a:t>// Consume “{”</a:t>
            </a:r>
            <a:endParaRPr dirty="0"/>
          </a:p>
        </p:txBody>
      </p:sp>
      <p:sp>
        <p:nvSpPr>
          <p:cNvPr id="1013" name="Google Shape;1013;p48"/>
          <p:cNvSpPr txBox="1"/>
          <p:nvPr/>
        </p:nvSpPr>
        <p:spPr>
          <a:xfrm>
            <a:off x="4177625" y="4045023"/>
            <a:ext cx="4701000" cy="143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>
                <a:solidFill>
                  <a:srgbClr val="A64D79"/>
                </a:solidFill>
                <a:latin typeface="Consolas"/>
                <a:ea typeface="Consolas"/>
                <a:cs typeface="Consolas"/>
                <a:sym typeface="Consolas"/>
              </a:rPr>
              <a:t>    // Consumes tokens in </a:t>
            </a:r>
            <a:r>
              <a:rPr lang="en-US" sz="2000" b="1" dirty="0" err="1">
                <a:solidFill>
                  <a:srgbClr val="A64D79"/>
                </a:solidFill>
                <a:latin typeface="Consolas"/>
                <a:ea typeface="Consolas"/>
                <a:cs typeface="Consolas"/>
                <a:sym typeface="Consolas"/>
              </a:rPr>
              <a:t>stmt</a:t>
            </a:r>
            <a:endParaRPr sz="2000" b="1" dirty="0">
              <a:solidFill>
                <a:srgbClr val="A64D79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   s = </a:t>
            </a:r>
            <a:r>
              <a:rPr lang="en-US" sz="2000" b="1" dirty="0" err="1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parseStatement</a:t>
            </a:r>
            <a:r>
              <a:rPr lang="en-US" sz="2000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()</a:t>
            </a:r>
            <a:endParaRPr sz="2000" dirty="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   ...</a:t>
            </a:r>
            <a:endParaRPr sz="2000" dirty="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lang="en-US" sz="2000" dirty="0">
                <a:solidFill>
                  <a:srgbClr val="674EA7"/>
                </a:solidFill>
                <a:latin typeface="Consolas"/>
                <a:ea typeface="Consolas"/>
                <a:cs typeface="Consolas"/>
                <a:sym typeface="Consolas"/>
              </a:rPr>
              <a:t>return new</a:t>
            </a:r>
            <a:r>
              <a:rPr lang="en-US" sz="2000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-US" sz="2000" b="1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If</a:t>
            </a:r>
            <a:r>
              <a:rPr lang="en-US" sz="2000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(e, s)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Lecture Outline</a:t>
            </a:r>
            <a:endParaRPr/>
          </a:p>
        </p:txBody>
      </p:sp>
      <p:sp>
        <p:nvSpPr>
          <p:cNvPr id="42" name="Google Shape;42;p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>
                <a:solidFill>
                  <a:schemeClr val="tx1"/>
                </a:solidFill>
              </a:rPr>
              <a:t>Midterm Debrief</a:t>
            </a:r>
            <a:endParaRPr dirty="0">
              <a:solidFill>
                <a:schemeClr val="tx1"/>
              </a:solidFill>
            </a:endParaRPr>
          </a:p>
          <a:p>
            <a:pPr marL="640080" lvl="1" indent="-283464"/>
            <a:r>
              <a:rPr lang="en-US" dirty="0">
                <a:solidFill>
                  <a:schemeClr val="tx1"/>
                </a:solidFill>
              </a:rPr>
              <a:t>Grading Observations and Next Steps</a:t>
            </a:r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b="1" dirty="0">
                <a:solidFill>
                  <a:srgbClr val="4B2A85"/>
                </a:solidFill>
              </a:rPr>
              <a:t>Introduction to Compilers</a:t>
            </a:r>
            <a:endParaRPr b="1" dirty="0">
              <a:solidFill>
                <a:srgbClr val="4B2A85"/>
              </a:solidFill>
            </a:endParaRPr>
          </a:p>
          <a:p>
            <a:pPr marL="640080" lvl="1" indent="-283464"/>
            <a:r>
              <a:rPr lang="en-US" dirty="0">
                <a:solidFill>
                  <a:schemeClr val="tx1"/>
                </a:solidFill>
              </a:rPr>
              <a:t>Scanner: Process of Tokenizing an Input File</a:t>
            </a:r>
          </a:p>
          <a:p>
            <a:pPr marL="640080" lvl="1" indent="-283464"/>
            <a:r>
              <a:rPr lang="en-US" dirty="0">
                <a:solidFill>
                  <a:schemeClr val="tx1"/>
                </a:solidFill>
              </a:rPr>
              <a:t>Parser: Making Meaning From Tokens Through ASTs</a:t>
            </a:r>
          </a:p>
          <a:p>
            <a:pPr marL="640080" lvl="1" indent="-283464"/>
            <a:r>
              <a:rPr lang="en-US" b="1" dirty="0">
                <a:solidFill>
                  <a:srgbClr val="4B2A85"/>
                </a:solidFill>
              </a:rPr>
              <a:t>Type Checking, Optimization, and Code Generation</a:t>
            </a:r>
            <a:endParaRPr b="1" dirty="0">
              <a:solidFill>
                <a:srgbClr val="4B2A85"/>
              </a:solidFill>
            </a:endParaRPr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>
              <a:solidFill>
                <a:schemeClr val="tx1"/>
              </a:solidFill>
            </a:endParaRPr>
          </a:p>
          <a:p>
            <a:pPr marL="347472" lvl="0" indent="-347472"/>
            <a:r>
              <a:rPr lang="en-US" dirty="0">
                <a:solidFill>
                  <a:schemeClr val="tx1"/>
                </a:solidFill>
              </a:rPr>
              <a:t>Project 7 Overview</a:t>
            </a:r>
          </a:p>
          <a:p>
            <a:pPr marL="640080" lvl="1" indent="-283464"/>
            <a:r>
              <a:rPr lang="en-US" dirty="0">
                <a:solidFill>
                  <a:schemeClr val="tx1"/>
                </a:solidFill>
              </a:rPr>
              <a:t>Midterm Corrections, Professor Meeting Report</a:t>
            </a:r>
          </a:p>
        </p:txBody>
      </p:sp>
      <p:sp>
        <p:nvSpPr>
          <p:cNvPr id="43" name="Google Shape;43;p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39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946780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5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Midterm Debrief Discussion</a:t>
            </a:r>
            <a:endParaRPr dirty="0"/>
          </a:p>
        </p:txBody>
      </p:sp>
      <p:sp>
        <p:nvSpPr>
          <p:cNvPr id="50" name="Google Shape;50;p5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  <p:sp>
        <p:nvSpPr>
          <p:cNvPr id="8" name="Google Shape;42;p4">
            <a:extLst>
              <a:ext uri="{FF2B5EF4-FFF2-40B4-BE49-F238E27FC236}">
                <a16:creationId xmlns:a16="http://schemas.microsoft.com/office/drawing/2014/main" id="{05293551-FB55-AA56-876B-2C08C7DEC2B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Both metacognitively and technically, in what areas did you perform strongly in on the midterm? Which areas could be improved?</a:t>
            </a: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endParaRPr lang="en-US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What is your plan for making the most out of the experience from this midterm?</a:t>
            </a: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endParaRPr lang="en-US" i="1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How will you practice fostering a </a:t>
            </a:r>
            <a:r>
              <a:rPr lang="en-US" b="1" dirty="0"/>
              <a:t>growth mindset</a:t>
            </a:r>
            <a:r>
              <a:rPr lang="en-US" dirty="0"/>
              <a:t>?</a:t>
            </a:r>
            <a:endParaRPr lang="en-US" b="1" dirty="0"/>
          </a:p>
          <a:p>
            <a:pPr marL="640080" lvl="1" indent="-283464"/>
            <a:r>
              <a:rPr lang="en-US" dirty="0"/>
              <a:t>“My academic performance in CSE 390B can be improved through effort and persistence…”</a:t>
            </a:r>
          </a:p>
          <a:p>
            <a:pPr marL="640080" lvl="1" indent="-283464"/>
            <a:r>
              <a:rPr lang="en-US" dirty="0"/>
              <a:t>“I’m not where I want to be in this class </a:t>
            </a:r>
            <a:r>
              <a:rPr lang="en-US" i="1" dirty="0"/>
              <a:t>yet</a:t>
            </a:r>
            <a:r>
              <a:rPr lang="en-US" dirty="0"/>
              <a:t>…”</a:t>
            </a: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6114874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5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The Compiler: Implementation</a:t>
            </a:r>
            <a:endParaRPr/>
          </a:p>
        </p:txBody>
      </p:sp>
      <p:sp>
        <p:nvSpPr>
          <p:cNvPr id="202" name="Google Shape;202;p5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40</a:t>
            </a:fld>
            <a:endParaRPr/>
          </a:p>
        </p:txBody>
      </p:sp>
      <p:sp>
        <p:nvSpPr>
          <p:cNvPr id="203" name="Google Shape;203;p54"/>
          <p:cNvSpPr/>
          <p:nvPr/>
        </p:nvSpPr>
        <p:spPr>
          <a:xfrm rot="10800000" flipH="1">
            <a:off x="425025" y="3470650"/>
            <a:ext cx="485400" cy="1104600"/>
          </a:xfrm>
          <a:prstGeom prst="bentArrow">
            <a:avLst>
              <a:gd name="adj1" fmla="val 41976"/>
              <a:gd name="adj2" fmla="val 33019"/>
              <a:gd name="adj3" fmla="val 25000"/>
              <a:gd name="adj4" fmla="val 43750"/>
            </a:avLst>
          </a:prstGeom>
          <a:solidFill>
            <a:srgbClr val="B7B7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4" name="Google Shape;204;p54"/>
          <p:cNvSpPr/>
          <p:nvPr/>
        </p:nvSpPr>
        <p:spPr>
          <a:xfrm>
            <a:off x="1288638" y="4040950"/>
            <a:ext cx="1174800" cy="659700"/>
          </a:xfrm>
          <a:prstGeom prst="rect">
            <a:avLst/>
          </a:prstGeom>
          <a:solidFill>
            <a:srgbClr val="FCE5CD"/>
          </a:solidFill>
          <a:ln w="28575" cap="flat" cmpd="sng">
            <a:solidFill>
              <a:srgbClr val="B45F0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Scanner</a:t>
            </a:r>
            <a:endParaRPr sz="1800" b="1" i="0" u="none" strike="noStrike" cap="none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5" name="Google Shape;205;p54"/>
          <p:cNvSpPr/>
          <p:nvPr/>
        </p:nvSpPr>
        <p:spPr>
          <a:xfrm>
            <a:off x="2630630" y="4040950"/>
            <a:ext cx="1174800" cy="659700"/>
          </a:xfrm>
          <a:prstGeom prst="rect">
            <a:avLst/>
          </a:prstGeom>
          <a:solidFill>
            <a:srgbClr val="FCE5CD"/>
          </a:solidFill>
          <a:ln w="28575" cap="flat" cmpd="sng">
            <a:solidFill>
              <a:srgbClr val="B45F0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Parser</a:t>
            </a:r>
            <a:endParaRPr sz="1800" b="1" i="0" u="none" strike="noStrike" cap="none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6" name="Google Shape;206;p54"/>
          <p:cNvSpPr/>
          <p:nvPr/>
        </p:nvSpPr>
        <p:spPr>
          <a:xfrm>
            <a:off x="3972622" y="4040950"/>
            <a:ext cx="1174800" cy="659700"/>
          </a:xfrm>
          <a:prstGeom prst="rect">
            <a:avLst/>
          </a:prstGeom>
          <a:solidFill>
            <a:srgbClr val="FCE5CD"/>
          </a:solidFill>
          <a:ln w="28575" cap="flat" cmpd="sng">
            <a:solidFill>
              <a:srgbClr val="B45F0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Type Checker</a:t>
            </a:r>
            <a:endParaRPr sz="1800" b="1" i="0" u="none" strike="noStrike" cap="none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7" name="Google Shape;207;p54"/>
          <p:cNvSpPr/>
          <p:nvPr/>
        </p:nvSpPr>
        <p:spPr>
          <a:xfrm>
            <a:off x="5314614" y="4040950"/>
            <a:ext cx="1174800" cy="659700"/>
          </a:xfrm>
          <a:prstGeom prst="rect">
            <a:avLst/>
          </a:prstGeom>
          <a:solidFill>
            <a:srgbClr val="FCE5CD"/>
          </a:solidFill>
          <a:ln w="28575" cap="flat" cmpd="sng">
            <a:solidFill>
              <a:srgbClr val="B45F0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Optimizer</a:t>
            </a:r>
            <a:endParaRPr sz="1800" b="1" i="0" u="none" strike="noStrike" cap="none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8" name="Google Shape;208;p54"/>
          <p:cNvSpPr/>
          <p:nvPr/>
        </p:nvSpPr>
        <p:spPr>
          <a:xfrm>
            <a:off x="6656606" y="4040950"/>
            <a:ext cx="1174800" cy="659700"/>
          </a:xfrm>
          <a:prstGeom prst="rect">
            <a:avLst/>
          </a:prstGeom>
          <a:solidFill>
            <a:srgbClr val="FCE5CD"/>
          </a:solidFill>
          <a:ln w="28575" cap="flat" cmpd="sng">
            <a:solidFill>
              <a:srgbClr val="B45F0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Code Generator</a:t>
            </a:r>
            <a:endParaRPr sz="1800" b="1" i="0" u="none" strike="noStrike" cap="none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9" name="Google Shape;209;p54"/>
          <p:cNvSpPr/>
          <p:nvPr/>
        </p:nvSpPr>
        <p:spPr>
          <a:xfrm rot="5400000" flipH="1">
            <a:off x="7897525" y="3656650"/>
            <a:ext cx="1065600" cy="519000"/>
          </a:xfrm>
          <a:prstGeom prst="bentArrow">
            <a:avLst>
              <a:gd name="adj1" fmla="val 37432"/>
              <a:gd name="adj2" fmla="val 33019"/>
              <a:gd name="adj3" fmla="val 25000"/>
              <a:gd name="adj4" fmla="val 43750"/>
            </a:avLst>
          </a:prstGeom>
          <a:solidFill>
            <a:srgbClr val="B7B7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10" name="Google Shape;210;p54"/>
          <p:cNvGrpSpPr/>
          <p:nvPr/>
        </p:nvGrpSpPr>
        <p:grpSpPr>
          <a:xfrm>
            <a:off x="425024" y="5303775"/>
            <a:ext cx="1896101" cy="1253100"/>
            <a:chOff x="114749" y="5313500"/>
            <a:chExt cx="1896101" cy="1253100"/>
          </a:xfrm>
        </p:grpSpPr>
        <p:sp>
          <p:nvSpPr>
            <p:cNvPr id="211" name="Google Shape;211;p54"/>
            <p:cNvSpPr/>
            <p:nvPr/>
          </p:nvSpPr>
          <p:spPr>
            <a:xfrm>
              <a:off x="114749" y="5313500"/>
              <a:ext cx="1896101" cy="1253100"/>
            </a:xfrm>
            <a:prstGeom prst="wedgeRectCallout">
              <a:avLst>
                <a:gd name="adj1" fmla="val 26273"/>
                <a:gd name="adj2" fmla="val -93410"/>
              </a:avLst>
            </a:prstGeom>
            <a:solidFill>
              <a:srgbClr val="FCE5C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0" i="0" u="none" strike="noStrike" cap="none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Break string into discrete </a:t>
              </a:r>
              <a:r>
                <a:rPr lang="en-US" sz="1400" b="1" i="0" u="none" strike="noStrike" cap="none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tokens</a:t>
              </a:r>
              <a:r>
                <a:rPr lang="en-US" sz="1400" b="0" i="0" u="none" strike="noStrike" cap="none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:</a:t>
              </a:r>
              <a:endParaRPr sz="1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0" i="0" u="none" strike="noStrike" cap="none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endParaRPr sz="1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0" i="0" u="none" strike="noStrike" cap="none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  etc.</a:t>
              </a:r>
              <a:endParaRPr sz="1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2" name="Google Shape;212;p54"/>
            <p:cNvSpPr/>
            <p:nvPr/>
          </p:nvSpPr>
          <p:spPr>
            <a:xfrm>
              <a:off x="225047" y="5886600"/>
              <a:ext cx="426642" cy="262200"/>
            </a:xfrm>
            <a:prstGeom prst="roundRect">
              <a:avLst>
                <a:gd name="adj" fmla="val 16667"/>
              </a:avLst>
            </a:prstGeom>
            <a:solidFill>
              <a:srgbClr val="4581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IF</a:t>
              </a:r>
              <a:endParaRPr sz="12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213" name="Google Shape;213;p54"/>
            <p:cNvSpPr/>
            <p:nvPr/>
          </p:nvSpPr>
          <p:spPr>
            <a:xfrm>
              <a:off x="678597" y="5886600"/>
              <a:ext cx="364878" cy="262200"/>
            </a:xfrm>
            <a:prstGeom prst="roundRect">
              <a:avLst>
                <a:gd name="adj" fmla="val 16667"/>
              </a:avLst>
            </a:prstGeom>
            <a:solidFill>
              <a:srgbClr val="4581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(</a:t>
              </a:r>
              <a:endParaRPr sz="12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214" name="Google Shape;214;p54"/>
            <p:cNvSpPr/>
            <p:nvPr/>
          </p:nvSpPr>
          <p:spPr>
            <a:xfrm>
              <a:off x="225047" y="6207500"/>
              <a:ext cx="543120" cy="262200"/>
            </a:xfrm>
            <a:prstGeom prst="roundRect">
              <a:avLst>
                <a:gd name="adj" fmla="val 16667"/>
              </a:avLst>
            </a:prstGeom>
            <a:solidFill>
              <a:srgbClr val="4581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==</a:t>
              </a:r>
              <a:endParaRPr sz="12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215" name="Google Shape;215;p54"/>
            <p:cNvSpPr/>
            <p:nvPr/>
          </p:nvSpPr>
          <p:spPr>
            <a:xfrm>
              <a:off x="1076946" y="5886600"/>
              <a:ext cx="801925" cy="262200"/>
            </a:xfrm>
            <a:prstGeom prst="roundRect">
              <a:avLst>
                <a:gd name="adj" fmla="val 16667"/>
              </a:avLst>
            </a:prstGeom>
            <a:solidFill>
              <a:srgbClr val="4581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ID(n)</a:t>
              </a:r>
              <a:endParaRPr sz="12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216" name="Google Shape;216;p54"/>
            <p:cNvSpPr/>
            <p:nvPr/>
          </p:nvSpPr>
          <p:spPr>
            <a:xfrm>
              <a:off x="778446" y="6207500"/>
              <a:ext cx="801925" cy="262200"/>
            </a:xfrm>
            <a:prstGeom prst="roundRect">
              <a:avLst>
                <a:gd name="adj" fmla="val 16667"/>
              </a:avLst>
            </a:prstGeom>
            <a:solidFill>
              <a:srgbClr val="4581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NUM(0)</a:t>
              </a:r>
              <a:endParaRPr sz="12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</p:grpSp>
      <p:sp>
        <p:nvSpPr>
          <p:cNvPr id="217" name="Google Shape;217;p54"/>
          <p:cNvSpPr/>
          <p:nvPr/>
        </p:nvSpPr>
        <p:spPr>
          <a:xfrm>
            <a:off x="4307425" y="5303775"/>
            <a:ext cx="1228800" cy="1253100"/>
          </a:xfrm>
          <a:prstGeom prst="wedgeRectCallout">
            <a:avLst>
              <a:gd name="adj1" fmla="val -29787"/>
              <a:gd name="adj2" fmla="val -94184"/>
            </a:avLst>
          </a:prstGeom>
          <a:solidFill>
            <a:srgbClr val="FCE5C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Verify the syntax tree is </a:t>
            </a:r>
            <a:r>
              <a:rPr lang="en-US" sz="14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semantically correct</a:t>
            </a:r>
            <a:endParaRPr sz="14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20" name="Google Shape;220;p54"/>
          <p:cNvGrpSpPr/>
          <p:nvPr/>
        </p:nvGrpSpPr>
        <p:grpSpPr>
          <a:xfrm>
            <a:off x="2435125" y="5303775"/>
            <a:ext cx="1758300" cy="1253100"/>
            <a:chOff x="2435125" y="5303775"/>
            <a:chExt cx="1758300" cy="1253100"/>
          </a:xfrm>
        </p:grpSpPr>
        <p:sp>
          <p:nvSpPr>
            <p:cNvPr id="221" name="Google Shape;221;p54"/>
            <p:cNvSpPr/>
            <p:nvPr/>
          </p:nvSpPr>
          <p:spPr>
            <a:xfrm>
              <a:off x="2435125" y="5303775"/>
              <a:ext cx="1758300" cy="1253100"/>
            </a:xfrm>
            <a:prstGeom prst="wedgeRectCallout">
              <a:avLst>
                <a:gd name="adj1" fmla="val -6182"/>
                <a:gd name="adj2" fmla="val -94184"/>
              </a:avLst>
            </a:prstGeom>
            <a:solidFill>
              <a:srgbClr val="FCE5C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Arrange tokens into </a:t>
              </a:r>
              <a:r>
                <a:rPr lang="en-US" sz="1400" b="1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syntax</a:t>
              </a:r>
              <a:r>
                <a:rPr lang="en-US" sz="14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US" sz="1400" b="1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tree</a:t>
              </a:r>
              <a:r>
                <a:rPr lang="en-US" sz="14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:</a:t>
              </a:r>
              <a:endPara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2" name="Google Shape;222;p54"/>
            <p:cNvSpPr/>
            <p:nvPr/>
          </p:nvSpPr>
          <p:spPr>
            <a:xfrm>
              <a:off x="2813350" y="5883550"/>
              <a:ext cx="447996" cy="262200"/>
            </a:xfrm>
            <a:prstGeom prst="roundRect">
              <a:avLst>
                <a:gd name="adj" fmla="val 16667"/>
              </a:avLst>
            </a:prstGeom>
            <a:solidFill>
              <a:srgbClr val="6FA8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+</a:t>
              </a:r>
              <a:endParaRPr sz="12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223" name="Google Shape;223;p54"/>
            <p:cNvSpPr/>
            <p:nvPr/>
          </p:nvSpPr>
          <p:spPr>
            <a:xfrm>
              <a:off x="2519475" y="6230050"/>
              <a:ext cx="447996" cy="262200"/>
            </a:xfrm>
            <a:prstGeom prst="roundRect">
              <a:avLst>
                <a:gd name="adj" fmla="val 16667"/>
              </a:avLst>
            </a:prstGeom>
            <a:solidFill>
              <a:srgbClr val="6FA8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x</a:t>
              </a:r>
              <a:endParaRPr sz="12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224" name="Google Shape;224;p54"/>
            <p:cNvSpPr/>
            <p:nvPr/>
          </p:nvSpPr>
          <p:spPr>
            <a:xfrm>
              <a:off x="3098025" y="6230050"/>
              <a:ext cx="447996" cy="262200"/>
            </a:xfrm>
            <a:prstGeom prst="roundRect">
              <a:avLst>
                <a:gd name="adj" fmla="val 16667"/>
              </a:avLst>
            </a:prstGeom>
            <a:solidFill>
              <a:srgbClr val="6FA8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10</a:t>
              </a:r>
              <a:endParaRPr sz="12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cxnSp>
          <p:nvCxnSpPr>
            <p:cNvPr id="225" name="Google Shape;225;p54"/>
            <p:cNvCxnSpPr>
              <a:stCxn id="223" idx="0"/>
              <a:endCxn id="222" idx="2"/>
            </p:cNvCxnSpPr>
            <p:nvPr/>
          </p:nvCxnSpPr>
          <p:spPr>
            <a:xfrm rot="10800000" flipH="1">
              <a:off x="2743473" y="6145750"/>
              <a:ext cx="294000" cy="84300"/>
            </a:xfrm>
            <a:prstGeom prst="straightConnector1">
              <a:avLst/>
            </a:prstGeom>
            <a:noFill/>
            <a:ln w="19050" cap="flat" cmpd="sng">
              <a:solidFill>
                <a:srgbClr val="666666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26" name="Google Shape;226;p54"/>
            <p:cNvCxnSpPr>
              <a:endCxn id="224" idx="0"/>
            </p:cNvCxnSpPr>
            <p:nvPr/>
          </p:nvCxnSpPr>
          <p:spPr>
            <a:xfrm>
              <a:off x="3004023" y="6145750"/>
              <a:ext cx="318000" cy="84300"/>
            </a:xfrm>
            <a:prstGeom prst="straightConnector1">
              <a:avLst/>
            </a:prstGeom>
            <a:noFill/>
            <a:ln w="19050" cap="flat" cmpd="sng">
              <a:solidFill>
                <a:srgbClr val="666666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  <p:sp>
        <p:nvSpPr>
          <p:cNvPr id="227" name="Google Shape;227;p54"/>
          <p:cNvSpPr/>
          <p:nvPr/>
        </p:nvSpPr>
        <p:spPr>
          <a:xfrm>
            <a:off x="240351" y="1234081"/>
            <a:ext cx="3143872" cy="2029275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public int fact(int n) {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if (n == 0) {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return 1;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} else {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return n * fact(n - 1);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}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High-Level Language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8" name="Google Shape;228;p54"/>
          <p:cNvSpPr/>
          <p:nvPr/>
        </p:nvSpPr>
        <p:spPr>
          <a:xfrm>
            <a:off x="6026050" y="1357064"/>
            <a:ext cx="2877600" cy="1867897"/>
          </a:xfrm>
          <a:prstGeom prst="rect">
            <a:avLst/>
          </a:prstGeom>
          <a:solidFill>
            <a:srgbClr val="CFE2F3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(fact)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@R0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M=M+1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D=A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@ifbranch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D;JEQ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Assembly Language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7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" name="Google Shape;686;p69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Type Checking (Semantic Analysis)</a:t>
            </a:r>
            <a:endParaRPr/>
          </a:p>
        </p:txBody>
      </p:sp>
      <p:sp>
        <p:nvSpPr>
          <p:cNvPr id="687" name="Google Shape;687;p69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Given the abstract syntax tree, run checks over it to ensure that it fits within constraints of the language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Do the types match up?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sz="2200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Collect additional info for code generation, such as number and the type of arguments in each function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688" name="Google Shape;688;p69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41</a:t>
            </a:fld>
            <a:endParaRPr/>
          </a:p>
        </p:txBody>
      </p:sp>
      <p:sp>
        <p:nvSpPr>
          <p:cNvPr id="689" name="Google Shape;689;p69"/>
          <p:cNvSpPr/>
          <p:nvPr/>
        </p:nvSpPr>
        <p:spPr>
          <a:xfrm>
            <a:off x="3493143" y="4141165"/>
            <a:ext cx="5087100" cy="26124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Abstract Syntax Tree</a:t>
            </a:r>
            <a:endParaRPr sz="13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0" name="Google Shape;690;p69"/>
          <p:cNvSpPr/>
          <p:nvPr/>
        </p:nvSpPr>
        <p:spPr>
          <a:xfrm>
            <a:off x="5707293" y="4442890"/>
            <a:ext cx="6588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91" name="Google Shape;691;p69"/>
          <p:cNvSpPr/>
          <p:nvPr/>
        </p:nvSpPr>
        <p:spPr>
          <a:xfrm>
            <a:off x="6684118" y="5195615"/>
            <a:ext cx="9840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ASSIGN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92" name="Google Shape;692;p69"/>
          <p:cNvSpPr/>
          <p:nvPr/>
        </p:nvSpPr>
        <p:spPr>
          <a:xfrm>
            <a:off x="6251793" y="5957590"/>
            <a:ext cx="8124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ID(x)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93" name="Google Shape;693;p69"/>
          <p:cNvSpPr/>
          <p:nvPr/>
        </p:nvSpPr>
        <p:spPr>
          <a:xfrm>
            <a:off x="7405293" y="5957590"/>
            <a:ext cx="8880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NUM(2)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94" name="Google Shape;694;p69"/>
          <p:cNvSpPr/>
          <p:nvPr/>
        </p:nvSpPr>
        <p:spPr>
          <a:xfrm>
            <a:off x="4245293" y="5195615"/>
            <a:ext cx="11748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LESSTHAN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95" name="Google Shape;695;p69"/>
          <p:cNvSpPr/>
          <p:nvPr/>
        </p:nvSpPr>
        <p:spPr>
          <a:xfrm>
            <a:off x="3727618" y="5957590"/>
            <a:ext cx="8124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ID(x)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96" name="Google Shape;696;p69"/>
          <p:cNvSpPr/>
          <p:nvPr/>
        </p:nvSpPr>
        <p:spPr>
          <a:xfrm>
            <a:off x="4978893" y="5957578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NUM(2)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697" name="Google Shape;697;p69"/>
          <p:cNvCxnSpPr>
            <a:stCxn id="694" idx="2"/>
            <a:endCxn id="695" idx="0"/>
          </p:cNvCxnSpPr>
          <p:nvPr/>
        </p:nvCxnSpPr>
        <p:spPr>
          <a:xfrm flipH="1">
            <a:off x="4133693" y="5480615"/>
            <a:ext cx="699000" cy="4770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698" name="Google Shape;698;p69"/>
          <p:cNvCxnSpPr>
            <a:stCxn id="694" idx="0"/>
            <a:endCxn id="690" idx="2"/>
          </p:cNvCxnSpPr>
          <p:nvPr/>
        </p:nvCxnSpPr>
        <p:spPr>
          <a:xfrm rot="10800000" flipH="1">
            <a:off x="4832693" y="4727915"/>
            <a:ext cx="1203900" cy="4677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699" name="Google Shape;699;p69"/>
          <p:cNvCxnSpPr>
            <a:stCxn id="691" idx="0"/>
            <a:endCxn id="690" idx="2"/>
          </p:cNvCxnSpPr>
          <p:nvPr/>
        </p:nvCxnSpPr>
        <p:spPr>
          <a:xfrm rot="10800000">
            <a:off x="6036718" y="4727915"/>
            <a:ext cx="1139400" cy="4677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700" name="Google Shape;700;p69"/>
          <p:cNvCxnSpPr>
            <a:stCxn id="696" idx="0"/>
            <a:endCxn id="694" idx="2"/>
          </p:cNvCxnSpPr>
          <p:nvPr/>
        </p:nvCxnSpPr>
        <p:spPr>
          <a:xfrm rot="10800000">
            <a:off x="4832793" y="5480578"/>
            <a:ext cx="612000" cy="4770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701" name="Google Shape;701;p69"/>
          <p:cNvCxnSpPr>
            <a:stCxn id="692" idx="0"/>
            <a:endCxn id="691" idx="2"/>
          </p:cNvCxnSpPr>
          <p:nvPr/>
        </p:nvCxnSpPr>
        <p:spPr>
          <a:xfrm rot="10800000" flipH="1">
            <a:off x="6657993" y="5480590"/>
            <a:ext cx="518100" cy="4770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702" name="Google Shape;702;p69"/>
          <p:cNvCxnSpPr>
            <a:stCxn id="693" idx="0"/>
            <a:endCxn id="691" idx="2"/>
          </p:cNvCxnSpPr>
          <p:nvPr/>
        </p:nvCxnSpPr>
        <p:spPr>
          <a:xfrm rot="10800000">
            <a:off x="7176093" y="5480590"/>
            <a:ext cx="673200" cy="4770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703" name="Google Shape;703;p69"/>
          <p:cNvSpPr txBox="1"/>
          <p:nvPr/>
        </p:nvSpPr>
        <p:spPr>
          <a:xfrm>
            <a:off x="4723293" y="4688590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condition</a:t>
            </a:r>
            <a:endParaRPr sz="1000" b="0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704" name="Google Shape;704;p69"/>
          <p:cNvSpPr txBox="1"/>
          <p:nvPr/>
        </p:nvSpPr>
        <p:spPr>
          <a:xfrm>
            <a:off x="6575643" y="4688590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body</a:t>
            </a:r>
            <a:endParaRPr sz="1000" b="0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705" name="Google Shape;705;p69"/>
          <p:cNvSpPr txBox="1"/>
          <p:nvPr/>
        </p:nvSpPr>
        <p:spPr>
          <a:xfrm>
            <a:off x="6425043" y="5536553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left</a:t>
            </a:r>
            <a:endParaRPr sz="1000" b="0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706" name="Google Shape;706;p69"/>
          <p:cNvSpPr txBox="1"/>
          <p:nvPr/>
        </p:nvSpPr>
        <p:spPr>
          <a:xfrm>
            <a:off x="7596243" y="5536540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right</a:t>
            </a:r>
            <a:endParaRPr sz="1000" b="0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707" name="Google Shape;707;p69"/>
          <p:cNvSpPr txBox="1"/>
          <p:nvPr/>
        </p:nvSpPr>
        <p:spPr>
          <a:xfrm>
            <a:off x="3983693" y="5536553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left</a:t>
            </a:r>
            <a:endParaRPr sz="1000" b="0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708" name="Google Shape;708;p69"/>
          <p:cNvSpPr txBox="1"/>
          <p:nvPr/>
        </p:nvSpPr>
        <p:spPr>
          <a:xfrm>
            <a:off x="5154893" y="5536540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right</a:t>
            </a:r>
            <a:endParaRPr sz="1000" b="0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054995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9" grpId="0" animBg="1"/>
      <p:bldP spid="690" grpId="0" animBg="1"/>
      <p:bldP spid="691" grpId="0" animBg="1"/>
      <p:bldP spid="692" grpId="0" animBg="1"/>
      <p:bldP spid="693" grpId="0" animBg="1"/>
      <p:bldP spid="694" grpId="0" animBg="1"/>
      <p:bldP spid="695" grpId="0" animBg="1"/>
      <p:bldP spid="696" grpId="0" animBg="1"/>
      <p:bldP spid="703" grpId="0"/>
      <p:bldP spid="704" grpId="0"/>
      <p:bldP spid="705" grpId="0"/>
      <p:bldP spid="706" grpId="0"/>
      <p:bldP spid="707" grpId="0"/>
      <p:bldP spid="708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" name="Google Shape;686;p69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Type Checking (Semantic Analysis)</a:t>
            </a:r>
            <a:endParaRPr/>
          </a:p>
        </p:txBody>
      </p:sp>
      <p:sp>
        <p:nvSpPr>
          <p:cNvPr id="687" name="Google Shape;687;p69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Given the abstract syntax tree, run checks over it to ensure that it fits within constraints of the language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Do the types match up?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sz="2200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Collect additional info for code generation, such as number and the type of arguments in each function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688" name="Google Shape;688;p69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42</a:t>
            </a:fld>
            <a:endParaRPr/>
          </a:p>
        </p:txBody>
      </p:sp>
      <p:sp>
        <p:nvSpPr>
          <p:cNvPr id="689" name="Google Shape;689;p69"/>
          <p:cNvSpPr/>
          <p:nvPr/>
        </p:nvSpPr>
        <p:spPr>
          <a:xfrm>
            <a:off x="3493143" y="4141165"/>
            <a:ext cx="5087100" cy="26124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Abstract Syntax Tree</a:t>
            </a:r>
            <a:endParaRPr sz="13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0" name="Google Shape;690;p69"/>
          <p:cNvSpPr/>
          <p:nvPr/>
        </p:nvSpPr>
        <p:spPr>
          <a:xfrm>
            <a:off x="5707293" y="4442890"/>
            <a:ext cx="6588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91" name="Google Shape;691;p69"/>
          <p:cNvSpPr/>
          <p:nvPr/>
        </p:nvSpPr>
        <p:spPr>
          <a:xfrm>
            <a:off x="6684118" y="5195615"/>
            <a:ext cx="9840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ASSIGN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92" name="Google Shape;692;p69"/>
          <p:cNvSpPr/>
          <p:nvPr/>
        </p:nvSpPr>
        <p:spPr>
          <a:xfrm>
            <a:off x="6251793" y="5957590"/>
            <a:ext cx="8124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ID(x)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93" name="Google Shape;693;p69"/>
          <p:cNvSpPr/>
          <p:nvPr/>
        </p:nvSpPr>
        <p:spPr>
          <a:xfrm>
            <a:off x="7405293" y="5957590"/>
            <a:ext cx="8880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NUM(2)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94" name="Google Shape;694;p69"/>
          <p:cNvSpPr/>
          <p:nvPr/>
        </p:nvSpPr>
        <p:spPr>
          <a:xfrm>
            <a:off x="4245293" y="5195615"/>
            <a:ext cx="11748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LESSTHAN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95" name="Google Shape;695;p69"/>
          <p:cNvSpPr/>
          <p:nvPr/>
        </p:nvSpPr>
        <p:spPr>
          <a:xfrm>
            <a:off x="3727618" y="5957590"/>
            <a:ext cx="8124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ID(x)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96" name="Google Shape;696;p69"/>
          <p:cNvSpPr/>
          <p:nvPr/>
        </p:nvSpPr>
        <p:spPr>
          <a:xfrm>
            <a:off x="4978893" y="5957578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NUM(2)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697" name="Google Shape;697;p69"/>
          <p:cNvCxnSpPr>
            <a:stCxn id="694" idx="2"/>
            <a:endCxn id="695" idx="0"/>
          </p:cNvCxnSpPr>
          <p:nvPr/>
        </p:nvCxnSpPr>
        <p:spPr>
          <a:xfrm flipH="1">
            <a:off x="4133693" y="5480615"/>
            <a:ext cx="699000" cy="4770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698" name="Google Shape;698;p69"/>
          <p:cNvCxnSpPr>
            <a:stCxn id="694" idx="0"/>
            <a:endCxn id="690" idx="2"/>
          </p:cNvCxnSpPr>
          <p:nvPr/>
        </p:nvCxnSpPr>
        <p:spPr>
          <a:xfrm rot="10800000" flipH="1">
            <a:off x="4832693" y="4727915"/>
            <a:ext cx="1203900" cy="4677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699" name="Google Shape;699;p69"/>
          <p:cNvCxnSpPr>
            <a:stCxn id="691" idx="0"/>
            <a:endCxn id="690" idx="2"/>
          </p:cNvCxnSpPr>
          <p:nvPr/>
        </p:nvCxnSpPr>
        <p:spPr>
          <a:xfrm rot="10800000">
            <a:off x="6036718" y="4727915"/>
            <a:ext cx="1139400" cy="4677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700" name="Google Shape;700;p69"/>
          <p:cNvCxnSpPr>
            <a:stCxn id="696" idx="0"/>
            <a:endCxn id="694" idx="2"/>
          </p:cNvCxnSpPr>
          <p:nvPr/>
        </p:nvCxnSpPr>
        <p:spPr>
          <a:xfrm rot="10800000">
            <a:off x="4832793" y="5480578"/>
            <a:ext cx="612000" cy="4770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701" name="Google Shape;701;p69"/>
          <p:cNvCxnSpPr>
            <a:stCxn id="692" idx="0"/>
            <a:endCxn id="691" idx="2"/>
          </p:cNvCxnSpPr>
          <p:nvPr/>
        </p:nvCxnSpPr>
        <p:spPr>
          <a:xfrm rot="10800000" flipH="1">
            <a:off x="6657993" y="5480590"/>
            <a:ext cx="518100" cy="4770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702" name="Google Shape;702;p69"/>
          <p:cNvCxnSpPr>
            <a:stCxn id="693" idx="0"/>
            <a:endCxn id="691" idx="2"/>
          </p:cNvCxnSpPr>
          <p:nvPr/>
        </p:nvCxnSpPr>
        <p:spPr>
          <a:xfrm rot="10800000">
            <a:off x="7176093" y="5480590"/>
            <a:ext cx="673200" cy="4770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703" name="Google Shape;703;p69"/>
          <p:cNvSpPr txBox="1"/>
          <p:nvPr/>
        </p:nvSpPr>
        <p:spPr>
          <a:xfrm>
            <a:off x="4723293" y="4688590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condition</a:t>
            </a:r>
            <a:endParaRPr sz="1000" b="0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704" name="Google Shape;704;p69"/>
          <p:cNvSpPr txBox="1"/>
          <p:nvPr/>
        </p:nvSpPr>
        <p:spPr>
          <a:xfrm>
            <a:off x="6575643" y="4688590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body</a:t>
            </a:r>
            <a:endParaRPr sz="1000" b="0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705" name="Google Shape;705;p69"/>
          <p:cNvSpPr txBox="1"/>
          <p:nvPr/>
        </p:nvSpPr>
        <p:spPr>
          <a:xfrm>
            <a:off x="6425043" y="5536553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left</a:t>
            </a:r>
            <a:endParaRPr sz="1000" b="0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706" name="Google Shape;706;p69"/>
          <p:cNvSpPr txBox="1"/>
          <p:nvPr/>
        </p:nvSpPr>
        <p:spPr>
          <a:xfrm>
            <a:off x="7596243" y="5536540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right</a:t>
            </a:r>
            <a:endParaRPr sz="1000" b="0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707" name="Google Shape;707;p69"/>
          <p:cNvSpPr txBox="1"/>
          <p:nvPr/>
        </p:nvSpPr>
        <p:spPr>
          <a:xfrm>
            <a:off x="3983693" y="5536553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left</a:t>
            </a:r>
            <a:endParaRPr sz="1000" b="0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708" name="Google Shape;708;p69"/>
          <p:cNvSpPr txBox="1"/>
          <p:nvPr/>
        </p:nvSpPr>
        <p:spPr>
          <a:xfrm>
            <a:off x="5154893" y="5536540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right</a:t>
            </a:r>
            <a:endParaRPr sz="1000" b="0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709" name="Google Shape;709;p69"/>
          <p:cNvSpPr/>
          <p:nvPr/>
        </p:nvSpPr>
        <p:spPr>
          <a:xfrm>
            <a:off x="544069" y="4652958"/>
            <a:ext cx="2224500" cy="807600"/>
          </a:xfrm>
          <a:prstGeom prst="wedgeRectCallout">
            <a:avLst>
              <a:gd name="adj1" fmla="val 111571"/>
              <a:gd name="adj2" fmla="val 29386"/>
            </a:avLst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Does this expression evaluate to a Boolean?</a:t>
            </a: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0" name="Google Shape;710;p69"/>
          <p:cNvSpPr/>
          <p:nvPr/>
        </p:nvSpPr>
        <p:spPr>
          <a:xfrm>
            <a:off x="544069" y="5750608"/>
            <a:ext cx="2224500" cy="807600"/>
          </a:xfrm>
          <a:prstGeom prst="wedgeRectCallout">
            <a:avLst>
              <a:gd name="adj1" fmla="val 90173"/>
              <a:gd name="adj2" fmla="val -5495"/>
            </a:avLst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Is the variable “x” defined at this point?</a:t>
            </a:r>
            <a:endParaRPr sz="14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9" grpId="0" animBg="1"/>
      <p:bldP spid="690" grpId="0" animBg="1"/>
      <p:bldP spid="691" grpId="0" animBg="1"/>
      <p:bldP spid="692" grpId="0" animBg="1"/>
      <p:bldP spid="693" grpId="0" animBg="1"/>
      <p:bldP spid="694" grpId="0" animBg="1"/>
      <p:bldP spid="695" grpId="0" animBg="1"/>
      <p:bldP spid="696" grpId="0" animBg="1"/>
      <p:bldP spid="703" grpId="0"/>
      <p:bldP spid="704" grpId="0"/>
      <p:bldP spid="705" grpId="0"/>
      <p:bldP spid="706" grpId="0"/>
      <p:bldP spid="707" grpId="0"/>
      <p:bldP spid="708" grpId="0"/>
      <p:bldP spid="709" grpId="0" animBg="1"/>
      <p:bldP spid="710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5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The Compiler: Implementation</a:t>
            </a:r>
            <a:endParaRPr/>
          </a:p>
        </p:txBody>
      </p:sp>
      <p:sp>
        <p:nvSpPr>
          <p:cNvPr id="202" name="Google Shape;202;p5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43</a:t>
            </a:fld>
            <a:endParaRPr/>
          </a:p>
        </p:txBody>
      </p:sp>
      <p:sp>
        <p:nvSpPr>
          <p:cNvPr id="203" name="Google Shape;203;p54"/>
          <p:cNvSpPr/>
          <p:nvPr/>
        </p:nvSpPr>
        <p:spPr>
          <a:xfrm rot="10800000" flipH="1">
            <a:off x="425025" y="3470650"/>
            <a:ext cx="485400" cy="1104600"/>
          </a:xfrm>
          <a:prstGeom prst="bentArrow">
            <a:avLst>
              <a:gd name="adj1" fmla="val 41976"/>
              <a:gd name="adj2" fmla="val 33019"/>
              <a:gd name="adj3" fmla="val 25000"/>
              <a:gd name="adj4" fmla="val 43750"/>
            </a:avLst>
          </a:prstGeom>
          <a:solidFill>
            <a:srgbClr val="B7B7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4" name="Google Shape;204;p54"/>
          <p:cNvSpPr/>
          <p:nvPr/>
        </p:nvSpPr>
        <p:spPr>
          <a:xfrm>
            <a:off x="1288638" y="4040950"/>
            <a:ext cx="1174800" cy="659700"/>
          </a:xfrm>
          <a:prstGeom prst="rect">
            <a:avLst/>
          </a:prstGeom>
          <a:solidFill>
            <a:srgbClr val="FCE5CD"/>
          </a:solidFill>
          <a:ln w="28575" cap="flat" cmpd="sng">
            <a:solidFill>
              <a:srgbClr val="B45F0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Scanner</a:t>
            </a:r>
            <a:endParaRPr sz="1800" b="1" i="0" u="none" strike="noStrike" cap="none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5" name="Google Shape;205;p54"/>
          <p:cNvSpPr/>
          <p:nvPr/>
        </p:nvSpPr>
        <p:spPr>
          <a:xfrm>
            <a:off x="2630630" y="4040950"/>
            <a:ext cx="1174800" cy="659700"/>
          </a:xfrm>
          <a:prstGeom prst="rect">
            <a:avLst/>
          </a:prstGeom>
          <a:solidFill>
            <a:srgbClr val="FCE5CD"/>
          </a:solidFill>
          <a:ln w="28575" cap="flat" cmpd="sng">
            <a:solidFill>
              <a:srgbClr val="B45F0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Parser</a:t>
            </a:r>
            <a:endParaRPr sz="1800" b="1" i="0" u="none" strike="noStrike" cap="none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6" name="Google Shape;206;p54"/>
          <p:cNvSpPr/>
          <p:nvPr/>
        </p:nvSpPr>
        <p:spPr>
          <a:xfrm>
            <a:off x="3972622" y="4040950"/>
            <a:ext cx="1174800" cy="659700"/>
          </a:xfrm>
          <a:prstGeom prst="rect">
            <a:avLst/>
          </a:prstGeom>
          <a:solidFill>
            <a:srgbClr val="FCE5CD"/>
          </a:solidFill>
          <a:ln w="28575" cap="flat" cmpd="sng">
            <a:solidFill>
              <a:srgbClr val="B45F0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Type Checker</a:t>
            </a:r>
            <a:endParaRPr sz="1800" b="1" i="0" u="none" strike="noStrike" cap="none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7" name="Google Shape;207;p54"/>
          <p:cNvSpPr/>
          <p:nvPr/>
        </p:nvSpPr>
        <p:spPr>
          <a:xfrm>
            <a:off x="5314614" y="4040950"/>
            <a:ext cx="1174800" cy="659700"/>
          </a:xfrm>
          <a:prstGeom prst="rect">
            <a:avLst/>
          </a:prstGeom>
          <a:solidFill>
            <a:srgbClr val="FCE5CD"/>
          </a:solidFill>
          <a:ln w="28575" cap="flat" cmpd="sng">
            <a:solidFill>
              <a:srgbClr val="B45F0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Optimizer</a:t>
            </a:r>
            <a:endParaRPr sz="1800" b="1" i="0" u="none" strike="noStrike" cap="none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8" name="Google Shape;208;p54"/>
          <p:cNvSpPr/>
          <p:nvPr/>
        </p:nvSpPr>
        <p:spPr>
          <a:xfrm>
            <a:off x="6656606" y="4040950"/>
            <a:ext cx="1174800" cy="659700"/>
          </a:xfrm>
          <a:prstGeom prst="rect">
            <a:avLst/>
          </a:prstGeom>
          <a:solidFill>
            <a:srgbClr val="FCE5CD"/>
          </a:solidFill>
          <a:ln w="28575" cap="flat" cmpd="sng">
            <a:solidFill>
              <a:srgbClr val="B45F0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Code Generator</a:t>
            </a:r>
            <a:endParaRPr sz="1800" b="1" i="0" u="none" strike="noStrike" cap="none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9" name="Google Shape;209;p54"/>
          <p:cNvSpPr/>
          <p:nvPr/>
        </p:nvSpPr>
        <p:spPr>
          <a:xfrm rot="5400000" flipH="1">
            <a:off x="7897525" y="3656650"/>
            <a:ext cx="1065600" cy="519000"/>
          </a:xfrm>
          <a:prstGeom prst="bentArrow">
            <a:avLst>
              <a:gd name="adj1" fmla="val 37432"/>
              <a:gd name="adj2" fmla="val 33019"/>
              <a:gd name="adj3" fmla="val 25000"/>
              <a:gd name="adj4" fmla="val 43750"/>
            </a:avLst>
          </a:prstGeom>
          <a:solidFill>
            <a:srgbClr val="B7B7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10" name="Google Shape;210;p54"/>
          <p:cNvGrpSpPr/>
          <p:nvPr/>
        </p:nvGrpSpPr>
        <p:grpSpPr>
          <a:xfrm>
            <a:off x="425024" y="5303775"/>
            <a:ext cx="1896101" cy="1253100"/>
            <a:chOff x="114749" y="5313500"/>
            <a:chExt cx="1896101" cy="1253100"/>
          </a:xfrm>
        </p:grpSpPr>
        <p:sp>
          <p:nvSpPr>
            <p:cNvPr id="211" name="Google Shape;211;p54"/>
            <p:cNvSpPr/>
            <p:nvPr/>
          </p:nvSpPr>
          <p:spPr>
            <a:xfrm>
              <a:off x="114749" y="5313500"/>
              <a:ext cx="1896101" cy="1253100"/>
            </a:xfrm>
            <a:prstGeom prst="wedgeRectCallout">
              <a:avLst>
                <a:gd name="adj1" fmla="val 26273"/>
                <a:gd name="adj2" fmla="val -93410"/>
              </a:avLst>
            </a:prstGeom>
            <a:solidFill>
              <a:srgbClr val="FCE5C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Break string into discrete </a:t>
              </a:r>
              <a:r>
                <a:rPr lang="en-US" sz="1400" b="1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tokens</a:t>
              </a:r>
              <a:r>
                <a:rPr lang="en-US" sz="14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:</a:t>
              </a:r>
              <a:endPara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endPara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  etc.</a:t>
              </a:r>
              <a:endPara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2" name="Google Shape;212;p54"/>
            <p:cNvSpPr/>
            <p:nvPr/>
          </p:nvSpPr>
          <p:spPr>
            <a:xfrm>
              <a:off x="225047" y="5886600"/>
              <a:ext cx="426642" cy="262200"/>
            </a:xfrm>
            <a:prstGeom prst="roundRect">
              <a:avLst>
                <a:gd name="adj" fmla="val 16667"/>
              </a:avLst>
            </a:prstGeom>
            <a:solidFill>
              <a:srgbClr val="4581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IF</a:t>
              </a:r>
              <a:endParaRPr sz="12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213" name="Google Shape;213;p54"/>
            <p:cNvSpPr/>
            <p:nvPr/>
          </p:nvSpPr>
          <p:spPr>
            <a:xfrm>
              <a:off x="678597" y="5886600"/>
              <a:ext cx="364878" cy="262200"/>
            </a:xfrm>
            <a:prstGeom prst="roundRect">
              <a:avLst>
                <a:gd name="adj" fmla="val 16667"/>
              </a:avLst>
            </a:prstGeom>
            <a:solidFill>
              <a:srgbClr val="4581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(</a:t>
              </a:r>
              <a:endParaRPr sz="12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214" name="Google Shape;214;p54"/>
            <p:cNvSpPr/>
            <p:nvPr/>
          </p:nvSpPr>
          <p:spPr>
            <a:xfrm>
              <a:off x="225047" y="6207500"/>
              <a:ext cx="543120" cy="262200"/>
            </a:xfrm>
            <a:prstGeom prst="roundRect">
              <a:avLst>
                <a:gd name="adj" fmla="val 16667"/>
              </a:avLst>
            </a:prstGeom>
            <a:solidFill>
              <a:srgbClr val="4581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==</a:t>
              </a:r>
              <a:endParaRPr sz="12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215" name="Google Shape;215;p54"/>
            <p:cNvSpPr/>
            <p:nvPr/>
          </p:nvSpPr>
          <p:spPr>
            <a:xfrm>
              <a:off x="1076946" y="5886600"/>
              <a:ext cx="801925" cy="262200"/>
            </a:xfrm>
            <a:prstGeom prst="roundRect">
              <a:avLst>
                <a:gd name="adj" fmla="val 16667"/>
              </a:avLst>
            </a:prstGeom>
            <a:solidFill>
              <a:srgbClr val="4581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ID(n)</a:t>
              </a:r>
              <a:endParaRPr sz="12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216" name="Google Shape;216;p54"/>
            <p:cNvSpPr/>
            <p:nvPr/>
          </p:nvSpPr>
          <p:spPr>
            <a:xfrm>
              <a:off x="778446" y="6207500"/>
              <a:ext cx="801925" cy="262200"/>
            </a:xfrm>
            <a:prstGeom prst="roundRect">
              <a:avLst>
                <a:gd name="adj" fmla="val 16667"/>
              </a:avLst>
            </a:prstGeom>
            <a:solidFill>
              <a:srgbClr val="4581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NUM(0)</a:t>
              </a:r>
              <a:endParaRPr sz="12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</p:grpSp>
      <p:sp>
        <p:nvSpPr>
          <p:cNvPr id="217" name="Google Shape;217;p54"/>
          <p:cNvSpPr/>
          <p:nvPr/>
        </p:nvSpPr>
        <p:spPr>
          <a:xfrm>
            <a:off x="4307425" y="5303775"/>
            <a:ext cx="1228800" cy="1253100"/>
          </a:xfrm>
          <a:prstGeom prst="wedgeRectCallout">
            <a:avLst>
              <a:gd name="adj1" fmla="val -29787"/>
              <a:gd name="adj2" fmla="val -94184"/>
            </a:avLst>
          </a:prstGeom>
          <a:solidFill>
            <a:srgbClr val="FCE5C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Verify the syntax tree is </a:t>
            </a: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semantically correct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8" name="Google Shape;218;p54"/>
          <p:cNvSpPr/>
          <p:nvPr/>
        </p:nvSpPr>
        <p:spPr>
          <a:xfrm>
            <a:off x="5650225" y="5303775"/>
            <a:ext cx="1228800" cy="1253100"/>
          </a:xfrm>
          <a:prstGeom prst="wedgeRectCallout">
            <a:avLst>
              <a:gd name="adj1" fmla="val -30764"/>
              <a:gd name="adj2" fmla="val -92634"/>
            </a:avLst>
          </a:prstGeom>
          <a:solidFill>
            <a:srgbClr val="FCE5C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Rearrange the code to be </a:t>
            </a: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more efficient 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20" name="Google Shape;220;p54"/>
          <p:cNvGrpSpPr/>
          <p:nvPr/>
        </p:nvGrpSpPr>
        <p:grpSpPr>
          <a:xfrm>
            <a:off x="2435125" y="5303775"/>
            <a:ext cx="1758300" cy="1253100"/>
            <a:chOff x="2435125" y="5303775"/>
            <a:chExt cx="1758300" cy="1253100"/>
          </a:xfrm>
        </p:grpSpPr>
        <p:sp>
          <p:nvSpPr>
            <p:cNvPr id="221" name="Google Shape;221;p54"/>
            <p:cNvSpPr/>
            <p:nvPr/>
          </p:nvSpPr>
          <p:spPr>
            <a:xfrm>
              <a:off x="2435125" y="5303775"/>
              <a:ext cx="1758300" cy="1253100"/>
            </a:xfrm>
            <a:prstGeom prst="wedgeRectCallout">
              <a:avLst>
                <a:gd name="adj1" fmla="val -6182"/>
                <a:gd name="adj2" fmla="val -94184"/>
              </a:avLst>
            </a:prstGeom>
            <a:solidFill>
              <a:srgbClr val="FCE5C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Arrange tokens into </a:t>
              </a:r>
              <a:r>
                <a:rPr lang="en-US" sz="1400" b="1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syntax</a:t>
              </a:r>
              <a:r>
                <a:rPr lang="en-US" sz="14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US" sz="1400" b="1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tree</a:t>
              </a:r>
              <a:r>
                <a:rPr lang="en-US" sz="14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:</a:t>
              </a:r>
              <a:endPara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2" name="Google Shape;222;p54"/>
            <p:cNvSpPr/>
            <p:nvPr/>
          </p:nvSpPr>
          <p:spPr>
            <a:xfrm>
              <a:off x="2813350" y="5883550"/>
              <a:ext cx="447996" cy="262200"/>
            </a:xfrm>
            <a:prstGeom prst="roundRect">
              <a:avLst>
                <a:gd name="adj" fmla="val 16667"/>
              </a:avLst>
            </a:prstGeom>
            <a:solidFill>
              <a:srgbClr val="6FA8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+</a:t>
              </a:r>
              <a:endParaRPr sz="12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223" name="Google Shape;223;p54"/>
            <p:cNvSpPr/>
            <p:nvPr/>
          </p:nvSpPr>
          <p:spPr>
            <a:xfrm>
              <a:off x="2519475" y="6230050"/>
              <a:ext cx="447996" cy="262200"/>
            </a:xfrm>
            <a:prstGeom prst="roundRect">
              <a:avLst>
                <a:gd name="adj" fmla="val 16667"/>
              </a:avLst>
            </a:prstGeom>
            <a:solidFill>
              <a:srgbClr val="6FA8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x</a:t>
              </a:r>
              <a:endParaRPr sz="12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224" name="Google Shape;224;p54"/>
            <p:cNvSpPr/>
            <p:nvPr/>
          </p:nvSpPr>
          <p:spPr>
            <a:xfrm>
              <a:off x="3098025" y="6230050"/>
              <a:ext cx="447996" cy="262200"/>
            </a:xfrm>
            <a:prstGeom prst="roundRect">
              <a:avLst>
                <a:gd name="adj" fmla="val 16667"/>
              </a:avLst>
            </a:prstGeom>
            <a:solidFill>
              <a:srgbClr val="6FA8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10</a:t>
              </a:r>
              <a:endParaRPr sz="12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cxnSp>
          <p:nvCxnSpPr>
            <p:cNvPr id="225" name="Google Shape;225;p54"/>
            <p:cNvCxnSpPr>
              <a:stCxn id="223" idx="0"/>
              <a:endCxn id="222" idx="2"/>
            </p:cNvCxnSpPr>
            <p:nvPr/>
          </p:nvCxnSpPr>
          <p:spPr>
            <a:xfrm rot="10800000" flipH="1">
              <a:off x="2743473" y="6145750"/>
              <a:ext cx="294000" cy="84300"/>
            </a:xfrm>
            <a:prstGeom prst="straightConnector1">
              <a:avLst/>
            </a:prstGeom>
            <a:noFill/>
            <a:ln w="19050" cap="flat" cmpd="sng">
              <a:solidFill>
                <a:srgbClr val="666666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26" name="Google Shape;226;p54"/>
            <p:cNvCxnSpPr>
              <a:endCxn id="224" idx="0"/>
            </p:cNvCxnSpPr>
            <p:nvPr/>
          </p:nvCxnSpPr>
          <p:spPr>
            <a:xfrm>
              <a:off x="3004023" y="6145750"/>
              <a:ext cx="318000" cy="84300"/>
            </a:xfrm>
            <a:prstGeom prst="straightConnector1">
              <a:avLst/>
            </a:prstGeom>
            <a:noFill/>
            <a:ln w="19050" cap="flat" cmpd="sng">
              <a:solidFill>
                <a:srgbClr val="666666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  <p:sp>
        <p:nvSpPr>
          <p:cNvPr id="227" name="Google Shape;227;p54"/>
          <p:cNvSpPr/>
          <p:nvPr/>
        </p:nvSpPr>
        <p:spPr>
          <a:xfrm>
            <a:off x="240351" y="1234081"/>
            <a:ext cx="3143872" cy="2029275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public int fact(int n) {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if (n == 0) {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return 1;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} else {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return n * fact(n - 1);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}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High-Level Language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8" name="Google Shape;228;p54"/>
          <p:cNvSpPr/>
          <p:nvPr/>
        </p:nvSpPr>
        <p:spPr>
          <a:xfrm>
            <a:off x="6026050" y="1357064"/>
            <a:ext cx="2877600" cy="1867897"/>
          </a:xfrm>
          <a:prstGeom prst="rect">
            <a:avLst/>
          </a:prstGeom>
          <a:solidFill>
            <a:srgbClr val="CFE2F3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(fact)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@R0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M=M+1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D=A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@ifbranch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D;JEQ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Assembly Language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" name="Google Shape;716;p70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Optimization</a:t>
            </a:r>
            <a:endParaRPr/>
          </a:p>
        </p:txBody>
      </p:sp>
      <p:sp>
        <p:nvSpPr>
          <p:cNvPr id="717" name="Google Shape;717;p70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Code improvement: change correct code into semantically equivalent but “better” code</a:t>
            </a:r>
            <a:endParaRPr dirty="0"/>
          </a:p>
          <a:p>
            <a:pPr marL="640080" lvl="1" indent="-12979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Example: If something is computed every iteration of a while loop, the compiler could yank that computation out and compute it just once before entering the loop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Here, “better” means faster</a:t>
            </a:r>
            <a:endParaRPr dirty="0"/>
          </a:p>
          <a:p>
            <a:pPr marL="640080" lvl="1" indent="-12979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But requires caution: what if the value changes on each iteration of the loop?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“Semantically equivalent” means user sees same outcome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718" name="Google Shape;718;p70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44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5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The Compiler: Implementation</a:t>
            </a:r>
            <a:endParaRPr/>
          </a:p>
        </p:txBody>
      </p:sp>
      <p:sp>
        <p:nvSpPr>
          <p:cNvPr id="202" name="Google Shape;202;p5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45</a:t>
            </a:fld>
            <a:endParaRPr/>
          </a:p>
        </p:txBody>
      </p:sp>
      <p:sp>
        <p:nvSpPr>
          <p:cNvPr id="203" name="Google Shape;203;p54"/>
          <p:cNvSpPr/>
          <p:nvPr/>
        </p:nvSpPr>
        <p:spPr>
          <a:xfrm rot="10800000" flipH="1">
            <a:off x="425025" y="3470650"/>
            <a:ext cx="485400" cy="1104600"/>
          </a:xfrm>
          <a:prstGeom prst="bentArrow">
            <a:avLst>
              <a:gd name="adj1" fmla="val 41976"/>
              <a:gd name="adj2" fmla="val 33019"/>
              <a:gd name="adj3" fmla="val 25000"/>
              <a:gd name="adj4" fmla="val 43750"/>
            </a:avLst>
          </a:prstGeom>
          <a:solidFill>
            <a:srgbClr val="B7B7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4" name="Google Shape;204;p54"/>
          <p:cNvSpPr/>
          <p:nvPr/>
        </p:nvSpPr>
        <p:spPr>
          <a:xfrm>
            <a:off x="1288638" y="4040950"/>
            <a:ext cx="1174800" cy="659700"/>
          </a:xfrm>
          <a:prstGeom prst="rect">
            <a:avLst/>
          </a:prstGeom>
          <a:solidFill>
            <a:srgbClr val="FCE5CD"/>
          </a:solidFill>
          <a:ln w="28575" cap="flat" cmpd="sng">
            <a:solidFill>
              <a:srgbClr val="B45F0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Scanner</a:t>
            </a:r>
            <a:endParaRPr sz="1800" b="1" i="0" u="none" strike="noStrike" cap="none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5" name="Google Shape;205;p54"/>
          <p:cNvSpPr/>
          <p:nvPr/>
        </p:nvSpPr>
        <p:spPr>
          <a:xfrm>
            <a:off x="2630630" y="4040950"/>
            <a:ext cx="1174800" cy="659700"/>
          </a:xfrm>
          <a:prstGeom prst="rect">
            <a:avLst/>
          </a:prstGeom>
          <a:solidFill>
            <a:srgbClr val="FCE5CD"/>
          </a:solidFill>
          <a:ln w="28575" cap="flat" cmpd="sng">
            <a:solidFill>
              <a:srgbClr val="B45F0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Parser</a:t>
            </a:r>
            <a:endParaRPr sz="1800" b="1" i="0" u="none" strike="noStrike" cap="none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6" name="Google Shape;206;p54"/>
          <p:cNvSpPr/>
          <p:nvPr/>
        </p:nvSpPr>
        <p:spPr>
          <a:xfrm>
            <a:off x="3972622" y="4040950"/>
            <a:ext cx="1174800" cy="659700"/>
          </a:xfrm>
          <a:prstGeom prst="rect">
            <a:avLst/>
          </a:prstGeom>
          <a:solidFill>
            <a:srgbClr val="FCE5CD"/>
          </a:solidFill>
          <a:ln w="28575" cap="flat" cmpd="sng">
            <a:solidFill>
              <a:srgbClr val="B45F0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Type Checker</a:t>
            </a:r>
            <a:endParaRPr sz="1800" b="1" i="0" u="none" strike="noStrike" cap="none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7" name="Google Shape;207;p54"/>
          <p:cNvSpPr/>
          <p:nvPr/>
        </p:nvSpPr>
        <p:spPr>
          <a:xfrm>
            <a:off x="5314614" y="4040950"/>
            <a:ext cx="1174800" cy="659700"/>
          </a:xfrm>
          <a:prstGeom prst="rect">
            <a:avLst/>
          </a:prstGeom>
          <a:solidFill>
            <a:srgbClr val="FCE5CD"/>
          </a:solidFill>
          <a:ln w="28575" cap="flat" cmpd="sng">
            <a:solidFill>
              <a:srgbClr val="B45F0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Optimizer</a:t>
            </a:r>
            <a:endParaRPr sz="1800" b="1" i="0" u="none" strike="noStrike" cap="none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8" name="Google Shape;208;p54"/>
          <p:cNvSpPr/>
          <p:nvPr/>
        </p:nvSpPr>
        <p:spPr>
          <a:xfrm>
            <a:off x="6656606" y="4040950"/>
            <a:ext cx="1174800" cy="659700"/>
          </a:xfrm>
          <a:prstGeom prst="rect">
            <a:avLst/>
          </a:prstGeom>
          <a:solidFill>
            <a:srgbClr val="FCE5CD"/>
          </a:solidFill>
          <a:ln w="28575" cap="flat" cmpd="sng">
            <a:solidFill>
              <a:srgbClr val="B45F0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Code Generator</a:t>
            </a:r>
            <a:endParaRPr sz="1800" b="1" i="0" u="none" strike="noStrike" cap="none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9" name="Google Shape;209;p54"/>
          <p:cNvSpPr/>
          <p:nvPr/>
        </p:nvSpPr>
        <p:spPr>
          <a:xfrm rot="5400000" flipH="1">
            <a:off x="7897525" y="3656650"/>
            <a:ext cx="1065600" cy="519000"/>
          </a:xfrm>
          <a:prstGeom prst="bentArrow">
            <a:avLst>
              <a:gd name="adj1" fmla="val 37432"/>
              <a:gd name="adj2" fmla="val 33019"/>
              <a:gd name="adj3" fmla="val 25000"/>
              <a:gd name="adj4" fmla="val 43750"/>
            </a:avLst>
          </a:prstGeom>
          <a:solidFill>
            <a:srgbClr val="B7B7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10" name="Google Shape;210;p54"/>
          <p:cNvGrpSpPr/>
          <p:nvPr/>
        </p:nvGrpSpPr>
        <p:grpSpPr>
          <a:xfrm>
            <a:off x="425024" y="5303775"/>
            <a:ext cx="1896101" cy="1253100"/>
            <a:chOff x="114749" y="5313500"/>
            <a:chExt cx="1896101" cy="1253100"/>
          </a:xfrm>
        </p:grpSpPr>
        <p:sp>
          <p:nvSpPr>
            <p:cNvPr id="211" name="Google Shape;211;p54"/>
            <p:cNvSpPr/>
            <p:nvPr/>
          </p:nvSpPr>
          <p:spPr>
            <a:xfrm>
              <a:off x="114749" y="5313500"/>
              <a:ext cx="1896101" cy="1253100"/>
            </a:xfrm>
            <a:prstGeom prst="wedgeRectCallout">
              <a:avLst>
                <a:gd name="adj1" fmla="val 26273"/>
                <a:gd name="adj2" fmla="val -93410"/>
              </a:avLst>
            </a:prstGeom>
            <a:solidFill>
              <a:srgbClr val="FCE5C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Break string into discrete </a:t>
              </a:r>
              <a:r>
                <a:rPr lang="en-US" sz="1400" b="1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tokens</a:t>
              </a:r>
              <a:r>
                <a:rPr lang="en-US" sz="14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:</a:t>
              </a:r>
              <a:endPara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endPara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  etc.</a:t>
              </a:r>
              <a:endPara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2" name="Google Shape;212;p54"/>
            <p:cNvSpPr/>
            <p:nvPr/>
          </p:nvSpPr>
          <p:spPr>
            <a:xfrm>
              <a:off x="225047" y="5886600"/>
              <a:ext cx="426642" cy="262200"/>
            </a:xfrm>
            <a:prstGeom prst="roundRect">
              <a:avLst>
                <a:gd name="adj" fmla="val 16667"/>
              </a:avLst>
            </a:prstGeom>
            <a:solidFill>
              <a:srgbClr val="4581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IF</a:t>
              </a:r>
              <a:endParaRPr sz="12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213" name="Google Shape;213;p54"/>
            <p:cNvSpPr/>
            <p:nvPr/>
          </p:nvSpPr>
          <p:spPr>
            <a:xfrm>
              <a:off x="678597" y="5886600"/>
              <a:ext cx="364878" cy="262200"/>
            </a:xfrm>
            <a:prstGeom prst="roundRect">
              <a:avLst>
                <a:gd name="adj" fmla="val 16667"/>
              </a:avLst>
            </a:prstGeom>
            <a:solidFill>
              <a:srgbClr val="4581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(</a:t>
              </a:r>
              <a:endParaRPr sz="12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214" name="Google Shape;214;p54"/>
            <p:cNvSpPr/>
            <p:nvPr/>
          </p:nvSpPr>
          <p:spPr>
            <a:xfrm>
              <a:off x="225047" y="6207500"/>
              <a:ext cx="543120" cy="262200"/>
            </a:xfrm>
            <a:prstGeom prst="roundRect">
              <a:avLst>
                <a:gd name="adj" fmla="val 16667"/>
              </a:avLst>
            </a:prstGeom>
            <a:solidFill>
              <a:srgbClr val="4581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==</a:t>
              </a:r>
              <a:endParaRPr sz="12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215" name="Google Shape;215;p54"/>
            <p:cNvSpPr/>
            <p:nvPr/>
          </p:nvSpPr>
          <p:spPr>
            <a:xfrm>
              <a:off x="1076946" y="5886600"/>
              <a:ext cx="801925" cy="262200"/>
            </a:xfrm>
            <a:prstGeom prst="roundRect">
              <a:avLst>
                <a:gd name="adj" fmla="val 16667"/>
              </a:avLst>
            </a:prstGeom>
            <a:solidFill>
              <a:srgbClr val="4581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ID(n)</a:t>
              </a:r>
              <a:endParaRPr sz="12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216" name="Google Shape;216;p54"/>
            <p:cNvSpPr/>
            <p:nvPr/>
          </p:nvSpPr>
          <p:spPr>
            <a:xfrm>
              <a:off x="778446" y="6207500"/>
              <a:ext cx="801925" cy="262200"/>
            </a:xfrm>
            <a:prstGeom prst="roundRect">
              <a:avLst>
                <a:gd name="adj" fmla="val 16667"/>
              </a:avLst>
            </a:prstGeom>
            <a:solidFill>
              <a:srgbClr val="4581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NUM(0)</a:t>
              </a:r>
              <a:endParaRPr sz="12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</p:grpSp>
      <p:sp>
        <p:nvSpPr>
          <p:cNvPr id="217" name="Google Shape;217;p54"/>
          <p:cNvSpPr/>
          <p:nvPr/>
        </p:nvSpPr>
        <p:spPr>
          <a:xfrm>
            <a:off x="4307425" y="5303775"/>
            <a:ext cx="1228800" cy="1253100"/>
          </a:xfrm>
          <a:prstGeom prst="wedgeRectCallout">
            <a:avLst>
              <a:gd name="adj1" fmla="val -29787"/>
              <a:gd name="adj2" fmla="val -94184"/>
            </a:avLst>
          </a:prstGeom>
          <a:solidFill>
            <a:srgbClr val="FCE5C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Verify the syntax tree is </a:t>
            </a: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semantically correct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8" name="Google Shape;218;p54"/>
          <p:cNvSpPr/>
          <p:nvPr/>
        </p:nvSpPr>
        <p:spPr>
          <a:xfrm>
            <a:off x="5650225" y="5303775"/>
            <a:ext cx="1228800" cy="1253100"/>
          </a:xfrm>
          <a:prstGeom prst="wedgeRectCallout">
            <a:avLst>
              <a:gd name="adj1" fmla="val -30764"/>
              <a:gd name="adj2" fmla="val -92634"/>
            </a:avLst>
          </a:prstGeom>
          <a:solidFill>
            <a:srgbClr val="FCE5C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Rearrange the code to be </a:t>
            </a:r>
            <a:r>
              <a:rPr lang="en-US" sz="14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more efficient </a:t>
            </a:r>
            <a:endParaRPr sz="14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9" name="Google Shape;219;p54"/>
          <p:cNvSpPr/>
          <p:nvPr/>
        </p:nvSpPr>
        <p:spPr>
          <a:xfrm>
            <a:off x="6993025" y="5303775"/>
            <a:ext cx="1564200" cy="1253100"/>
          </a:xfrm>
          <a:prstGeom prst="wedgeRectCallout">
            <a:avLst>
              <a:gd name="adj1" fmla="val -31928"/>
              <a:gd name="adj2" fmla="val -93410"/>
            </a:avLst>
          </a:prstGeom>
          <a:solidFill>
            <a:srgbClr val="FCE5C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Convert the syntax tree to the </a:t>
            </a: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target language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20" name="Google Shape;220;p54"/>
          <p:cNvGrpSpPr/>
          <p:nvPr/>
        </p:nvGrpSpPr>
        <p:grpSpPr>
          <a:xfrm>
            <a:off x="2435125" y="5303775"/>
            <a:ext cx="1758300" cy="1253100"/>
            <a:chOff x="2435125" y="5303775"/>
            <a:chExt cx="1758300" cy="1253100"/>
          </a:xfrm>
        </p:grpSpPr>
        <p:sp>
          <p:nvSpPr>
            <p:cNvPr id="221" name="Google Shape;221;p54"/>
            <p:cNvSpPr/>
            <p:nvPr/>
          </p:nvSpPr>
          <p:spPr>
            <a:xfrm>
              <a:off x="2435125" y="5303775"/>
              <a:ext cx="1758300" cy="1253100"/>
            </a:xfrm>
            <a:prstGeom prst="wedgeRectCallout">
              <a:avLst>
                <a:gd name="adj1" fmla="val -6182"/>
                <a:gd name="adj2" fmla="val -94184"/>
              </a:avLst>
            </a:prstGeom>
            <a:solidFill>
              <a:srgbClr val="FCE5C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Arrange tokens into </a:t>
              </a:r>
              <a:r>
                <a:rPr lang="en-US" sz="1400" b="1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syntax</a:t>
              </a:r>
              <a:r>
                <a:rPr lang="en-US" sz="14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US" sz="1400" b="1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tree</a:t>
              </a:r>
              <a:r>
                <a:rPr lang="en-US" sz="14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:</a:t>
              </a:r>
              <a:endPara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2" name="Google Shape;222;p54"/>
            <p:cNvSpPr/>
            <p:nvPr/>
          </p:nvSpPr>
          <p:spPr>
            <a:xfrm>
              <a:off x="2813350" y="5883550"/>
              <a:ext cx="447996" cy="262200"/>
            </a:xfrm>
            <a:prstGeom prst="roundRect">
              <a:avLst>
                <a:gd name="adj" fmla="val 16667"/>
              </a:avLst>
            </a:prstGeom>
            <a:solidFill>
              <a:srgbClr val="6FA8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+</a:t>
              </a:r>
              <a:endParaRPr sz="12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223" name="Google Shape;223;p54"/>
            <p:cNvSpPr/>
            <p:nvPr/>
          </p:nvSpPr>
          <p:spPr>
            <a:xfrm>
              <a:off x="2519475" y="6230050"/>
              <a:ext cx="447996" cy="262200"/>
            </a:xfrm>
            <a:prstGeom prst="roundRect">
              <a:avLst>
                <a:gd name="adj" fmla="val 16667"/>
              </a:avLst>
            </a:prstGeom>
            <a:solidFill>
              <a:srgbClr val="6FA8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x</a:t>
              </a:r>
              <a:endParaRPr sz="12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224" name="Google Shape;224;p54"/>
            <p:cNvSpPr/>
            <p:nvPr/>
          </p:nvSpPr>
          <p:spPr>
            <a:xfrm>
              <a:off x="3098025" y="6230050"/>
              <a:ext cx="447996" cy="262200"/>
            </a:xfrm>
            <a:prstGeom prst="roundRect">
              <a:avLst>
                <a:gd name="adj" fmla="val 16667"/>
              </a:avLst>
            </a:prstGeom>
            <a:solidFill>
              <a:srgbClr val="6FA8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10</a:t>
              </a:r>
              <a:endParaRPr sz="12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cxnSp>
          <p:nvCxnSpPr>
            <p:cNvPr id="225" name="Google Shape;225;p54"/>
            <p:cNvCxnSpPr>
              <a:stCxn id="223" idx="0"/>
              <a:endCxn id="222" idx="2"/>
            </p:cNvCxnSpPr>
            <p:nvPr/>
          </p:nvCxnSpPr>
          <p:spPr>
            <a:xfrm rot="10800000" flipH="1">
              <a:off x="2743473" y="6145750"/>
              <a:ext cx="294000" cy="84300"/>
            </a:xfrm>
            <a:prstGeom prst="straightConnector1">
              <a:avLst/>
            </a:prstGeom>
            <a:noFill/>
            <a:ln w="19050" cap="flat" cmpd="sng">
              <a:solidFill>
                <a:srgbClr val="666666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26" name="Google Shape;226;p54"/>
            <p:cNvCxnSpPr>
              <a:endCxn id="224" idx="0"/>
            </p:cNvCxnSpPr>
            <p:nvPr/>
          </p:nvCxnSpPr>
          <p:spPr>
            <a:xfrm>
              <a:off x="3004023" y="6145750"/>
              <a:ext cx="318000" cy="84300"/>
            </a:xfrm>
            <a:prstGeom prst="straightConnector1">
              <a:avLst/>
            </a:prstGeom>
            <a:noFill/>
            <a:ln w="19050" cap="flat" cmpd="sng">
              <a:solidFill>
                <a:srgbClr val="666666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  <p:sp>
        <p:nvSpPr>
          <p:cNvPr id="227" name="Google Shape;227;p54"/>
          <p:cNvSpPr/>
          <p:nvPr/>
        </p:nvSpPr>
        <p:spPr>
          <a:xfrm>
            <a:off x="240351" y="1234081"/>
            <a:ext cx="3143872" cy="2029275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public int fact(int n) {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if (n == 0) {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return 1;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} else {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return n * fact(n - 1);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}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High-Level Language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8" name="Google Shape;228;p54"/>
          <p:cNvSpPr/>
          <p:nvPr/>
        </p:nvSpPr>
        <p:spPr>
          <a:xfrm>
            <a:off x="6026050" y="1357064"/>
            <a:ext cx="2877600" cy="1867897"/>
          </a:xfrm>
          <a:prstGeom prst="rect">
            <a:avLst/>
          </a:prstGeom>
          <a:solidFill>
            <a:srgbClr val="CFE2F3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(fact)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@R0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M=M+1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D=A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@ifbranch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D;JEQ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Assembly Language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4" name="Google Shape;724;p71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Code Generation</a:t>
            </a:r>
            <a:endParaRPr/>
          </a:p>
        </p:txBody>
      </p:sp>
      <p:sp>
        <p:nvSpPr>
          <p:cNvPr id="725" name="Google Shape;725;p71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One way to think of compiler is converting from string in source language to → its actual, abstract “meaning”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Code generation is converting that “meaning” into a string in the destination language</a:t>
            </a: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Many engineering details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Example: if you want a stack frame and calling conventions for function calls, we must implement them ourselves via instructions generated by the compiler every time it sees a function call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726" name="Google Shape;726;p71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46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Lecture Outline</a:t>
            </a:r>
            <a:endParaRPr/>
          </a:p>
        </p:txBody>
      </p:sp>
      <p:sp>
        <p:nvSpPr>
          <p:cNvPr id="42" name="Google Shape;42;p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>
                <a:solidFill>
                  <a:schemeClr val="tx1"/>
                </a:solidFill>
              </a:rPr>
              <a:t>Midterm Debrief</a:t>
            </a:r>
            <a:endParaRPr dirty="0">
              <a:solidFill>
                <a:schemeClr val="tx1"/>
              </a:solidFill>
            </a:endParaRPr>
          </a:p>
          <a:p>
            <a:pPr marL="640080" lvl="1" indent="-283464"/>
            <a:r>
              <a:rPr lang="en-US" dirty="0">
                <a:solidFill>
                  <a:schemeClr val="tx1"/>
                </a:solidFill>
              </a:rPr>
              <a:t>Grading Observations and Next Steps</a:t>
            </a:r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>
                <a:solidFill>
                  <a:schemeClr val="tx1"/>
                </a:solidFill>
              </a:rPr>
              <a:t>Introduction to Compilers</a:t>
            </a:r>
            <a:endParaRPr dirty="0">
              <a:solidFill>
                <a:schemeClr val="tx1"/>
              </a:solidFill>
            </a:endParaRPr>
          </a:p>
          <a:p>
            <a:pPr marL="640080" lvl="1" indent="-283464"/>
            <a:r>
              <a:rPr lang="en-US" dirty="0">
                <a:solidFill>
                  <a:schemeClr val="tx1"/>
                </a:solidFill>
              </a:rPr>
              <a:t>Scanner: Process of Tokenizing an Input File</a:t>
            </a:r>
          </a:p>
          <a:p>
            <a:pPr marL="640080" lvl="1" indent="-283464"/>
            <a:r>
              <a:rPr lang="en-US" dirty="0">
                <a:solidFill>
                  <a:schemeClr val="tx1"/>
                </a:solidFill>
              </a:rPr>
              <a:t>Parser: Making Meaning From Tokens Through ASTs</a:t>
            </a:r>
          </a:p>
          <a:p>
            <a:pPr marL="640080" lvl="1" indent="-283464"/>
            <a:r>
              <a:rPr lang="en-US" dirty="0">
                <a:solidFill>
                  <a:schemeClr val="tx1"/>
                </a:solidFill>
              </a:rPr>
              <a:t>Type Checking, Optimization, and Code Generation</a:t>
            </a:r>
            <a:endParaRPr dirty="0">
              <a:solidFill>
                <a:schemeClr val="tx1"/>
              </a:solidFill>
            </a:endParaRPr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>
              <a:solidFill>
                <a:schemeClr val="tx1"/>
              </a:solidFill>
            </a:endParaRPr>
          </a:p>
          <a:p>
            <a:pPr marL="347472" lvl="0" indent="-347472"/>
            <a:r>
              <a:rPr lang="en-US" b="1" dirty="0">
                <a:solidFill>
                  <a:srgbClr val="4B2A85"/>
                </a:solidFill>
              </a:rPr>
              <a:t>Project 7 Overview</a:t>
            </a:r>
          </a:p>
          <a:p>
            <a:pPr marL="640080" lvl="1" indent="-283464"/>
            <a:r>
              <a:rPr lang="en-US" b="1" dirty="0">
                <a:solidFill>
                  <a:srgbClr val="4B2A85"/>
                </a:solidFill>
              </a:rPr>
              <a:t>Midterm Corrections, Professor Meeting Report</a:t>
            </a:r>
          </a:p>
        </p:txBody>
      </p:sp>
      <p:sp>
        <p:nvSpPr>
          <p:cNvPr id="43" name="Google Shape;43;p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47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7984035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6" name="Google Shape;746;p7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Project 7 Overview</a:t>
            </a:r>
            <a:endParaRPr dirty="0"/>
          </a:p>
        </p:txBody>
      </p:sp>
      <p:sp>
        <p:nvSpPr>
          <p:cNvPr id="747" name="Google Shape;747;p7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504057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Part I: Midterm Corrections</a:t>
            </a:r>
            <a:endParaRPr dirty="0"/>
          </a:p>
          <a:p>
            <a:pPr marL="640080" lvl="1" indent="-283464"/>
            <a:r>
              <a:rPr lang="en-US" dirty="0"/>
              <a:t>Due on 5/17 at 11:59pm PDT (no late days can be used on this part)</a:t>
            </a:r>
          </a:p>
          <a:p>
            <a:pPr marL="640080" lvl="1" indent="-283464"/>
            <a:r>
              <a:rPr lang="en-US" dirty="0"/>
              <a:t>Open-note, open-tool</a:t>
            </a:r>
          </a:p>
          <a:p>
            <a:pPr marL="640080" lvl="1" indent="-283464"/>
            <a:r>
              <a:rPr lang="en-US" dirty="0"/>
              <a:t>Only need to redo the problems that you missed</a:t>
            </a:r>
          </a:p>
          <a:p>
            <a:pPr marL="640080" lvl="1" indent="-283464"/>
            <a:r>
              <a:rPr lang="en-US" dirty="0"/>
              <a:t>After midterm corrections, your midterm grade will be updated to be the average of your original midterm score and your redo score</a:t>
            </a:r>
          </a:p>
          <a:p>
            <a:pPr marL="640080" lvl="1" indent="-283464"/>
            <a:r>
              <a:rPr lang="en-US" dirty="0"/>
              <a:t>Utilize the course staff for support</a:t>
            </a:r>
          </a:p>
          <a:p>
            <a:pPr marL="640080" lvl="1" indent="-283464"/>
            <a:endParaRPr lang="en-US" dirty="0"/>
          </a:p>
          <a:p>
            <a:pPr marL="347472" lvl="0" indent="-347472"/>
            <a:r>
              <a:rPr lang="en-US" dirty="0"/>
              <a:t>Part II: Professor Meeting Report</a:t>
            </a:r>
          </a:p>
          <a:p>
            <a:pPr marL="640080" lvl="1" indent="-283464"/>
            <a:r>
              <a:rPr lang="en-US" dirty="0"/>
              <a:t>Due in two weeks on 5/24 at 11:59pm PDT</a:t>
            </a:r>
          </a:p>
          <a:p>
            <a:pPr marL="640080" lvl="1" indent="-283464"/>
            <a:r>
              <a:rPr lang="en-US" dirty="0"/>
              <a:t>Schedule the meeting early</a:t>
            </a:r>
          </a:p>
          <a:p>
            <a:pPr marL="640080" lvl="1" indent="-283464"/>
            <a:r>
              <a:rPr lang="en-US" dirty="0"/>
              <a:t>Please do not tell your professor this is for an assignment</a:t>
            </a:r>
          </a:p>
          <a:p>
            <a:pPr marL="640080" lvl="1" indent="-283464"/>
            <a:endParaRPr lang="en-US" dirty="0"/>
          </a:p>
          <a:p>
            <a:pPr marL="640080" lvl="1" indent="-283464"/>
            <a:endParaRPr lang="en-US" dirty="0"/>
          </a:p>
          <a:p>
            <a:pPr marL="640080" lvl="1" indent="-283464"/>
            <a:endParaRPr lang="en-US"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748" name="Google Shape;748;p7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48</a:t>
            </a:fld>
            <a:endParaRPr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6" name="Google Shape;746;p7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Lecture 14 Wrap-up</a:t>
            </a:r>
            <a:endParaRPr dirty="0"/>
          </a:p>
        </p:txBody>
      </p:sp>
      <p:sp>
        <p:nvSpPr>
          <p:cNvPr id="747" name="Google Shape;747;p7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Exciting topics for Week 8!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Metacognitive Subjects: Debugging and Student Well-being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Technical Subject: Code Generation and Two-Tier Compilation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endParaRPr lang="en-US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Project Reminders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b="1" dirty="0">
                <a:solidFill>
                  <a:srgbClr val="FF0000"/>
                </a:solidFill>
              </a:rPr>
              <a:t>Project 6 due tonight (5/12) at 11:59pm PST</a:t>
            </a:r>
            <a:endParaRPr b="1" dirty="0">
              <a:solidFill>
                <a:srgbClr val="FF0000"/>
              </a:solidFill>
            </a:endParaRP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Project 7, Part I (Midterm Corrections) due 5/17 (no late days)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Project 7, Part II (Professor Meeting Report) due 5/24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Schedule your professor meeting ASAP!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sz="2200" dirty="0"/>
          </a:p>
          <a:p>
            <a:pPr marL="347472" lvl="0" indent="-347472"/>
            <a:r>
              <a:rPr lang="en-US" dirty="0"/>
              <a:t>Come to office hours for midterm questions and advice for meeting with a professor—we’re happy to help!</a:t>
            </a:r>
            <a:endParaRPr dirty="0"/>
          </a:p>
        </p:txBody>
      </p:sp>
      <p:sp>
        <p:nvSpPr>
          <p:cNvPr id="748" name="Google Shape;748;p7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49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41785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5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Midterm Debrief Discussion</a:t>
            </a:r>
            <a:endParaRPr dirty="0"/>
          </a:p>
        </p:txBody>
      </p:sp>
      <p:sp>
        <p:nvSpPr>
          <p:cNvPr id="50" name="Google Shape;50;p5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  <p:sp>
        <p:nvSpPr>
          <p:cNvPr id="8" name="Google Shape;42;p4">
            <a:extLst>
              <a:ext uri="{FF2B5EF4-FFF2-40B4-BE49-F238E27FC236}">
                <a16:creationId xmlns:a16="http://schemas.microsoft.com/office/drawing/2014/main" id="{05293551-FB55-AA56-876B-2C08C7DEC2B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Both metacognitively and technically, in what areas did you perform strongly in on the midterm? Which areas could be improved?</a:t>
            </a: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endParaRPr lang="en-US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What is your plan for making the most out of the experience from this midterm?</a:t>
            </a: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endParaRPr lang="en-US" i="1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How will you practice fostering a </a:t>
            </a:r>
            <a:r>
              <a:rPr lang="en-US" b="1" dirty="0"/>
              <a:t>growth mindset</a:t>
            </a:r>
            <a:r>
              <a:rPr lang="en-US" dirty="0"/>
              <a:t>?</a:t>
            </a:r>
            <a:endParaRPr lang="en-US" b="1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23810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7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Midterm Debrief</a:t>
            </a:r>
            <a:endParaRPr dirty="0"/>
          </a:p>
        </p:txBody>
      </p:sp>
      <p:sp>
        <p:nvSpPr>
          <p:cNvPr id="61" name="Google Shape;61;p7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Exams are not an objective measure of your learning or abilities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They are one type of evaluation and favor certain learning styles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They reflect priorities of instructor and are one view of material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Performance on an exam doesn’t determine your capability</a:t>
            </a:r>
            <a:endParaRPr dirty="0"/>
          </a:p>
          <a:p>
            <a:pPr marL="640080" lvl="1" indent="-12979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Yet, our educational system frequently use high-stakes, time-pressured exams</a:t>
            </a: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Our goal is to help you improve your skills related to preparing, taking, and reflecting on exams</a:t>
            </a:r>
            <a:endParaRPr dirty="0"/>
          </a:p>
        </p:txBody>
      </p:sp>
      <p:sp>
        <p:nvSpPr>
          <p:cNvPr id="62" name="Google Shape;62;p7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5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Midterm Grading Observations</a:t>
            </a:r>
            <a:endParaRPr dirty="0"/>
          </a:p>
        </p:txBody>
      </p:sp>
      <p:sp>
        <p:nvSpPr>
          <p:cNvPr id="50" name="Google Shape;50;p5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  <p:sp>
        <p:nvSpPr>
          <p:cNvPr id="8" name="Google Shape;42;p4">
            <a:extLst>
              <a:ext uri="{FF2B5EF4-FFF2-40B4-BE49-F238E27FC236}">
                <a16:creationId xmlns:a16="http://schemas.microsoft.com/office/drawing/2014/main" id="{05293551-FB55-AA56-876B-2C08C7DEC2B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538781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/>
            <a:r>
              <a:rPr lang="en-US" dirty="0"/>
              <a:t>Question 1: Boolean Logic &amp; Circuit Design</a:t>
            </a:r>
          </a:p>
          <a:p>
            <a:pPr marL="640080" lvl="1" indent="-283464"/>
            <a:r>
              <a:rPr lang="en-US" dirty="0"/>
              <a:t>Good job overall on the truth table</a:t>
            </a:r>
          </a:p>
          <a:p>
            <a:pPr marL="640080" lvl="1" indent="-283464"/>
            <a:r>
              <a:rPr lang="en-US" dirty="0"/>
              <a:t>Use Boolean Function Synthesis to determine Boolean expression</a:t>
            </a:r>
          </a:p>
          <a:p>
            <a:pPr marL="356616" lvl="1" indent="0">
              <a:buNone/>
            </a:pPr>
            <a:endParaRPr lang="en-US" dirty="0"/>
          </a:p>
          <a:p>
            <a:pPr marL="347472" lvl="0" indent="-347472"/>
            <a:r>
              <a:rPr lang="en-US" dirty="0"/>
              <a:t>Question 2: Number Representation &amp; Circuit Design</a:t>
            </a:r>
          </a:p>
          <a:p>
            <a:pPr marL="640080" lvl="1" indent="-283464"/>
            <a:r>
              <a:rPr lang="en-US" dirty="0"/>
              <a:t>Equals: construct equivalent behavior using Not, And, and Or gates</a:t>
            </a:r>
          </a:p>
          <a:p>
            <a:pPr marL="640080" lvl="1" indent="-283464"/>
            <a:r>
              <a:rPr lang="en-US" dirty="0"/>
              <a:t>Minimum: make sure to use recommended gates</a:t>
            </a:r>
          </a:p>
          <a:p>
            <a:pPr marL="640080" lvl="1" indent="-283464"/>
            <a:endParaRPr lang="en-US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Question 3: Sequential Logic Circuit Design</a:t>
            </a:r>
          </a:p>
          <a:p>
            <a:pPr marL="640080" lvl="1" indent="-283464"/>
            <a:r>
              <a:rPr lang="en-US" dirty="0"/>
              <a:t>Flipping the Mux inputs or passing in flipped select bit</a:t>
            </a:r>
          </a:p>
        </p:txBody>
      </p:sp>
    </p:spTree>
    <p:extLst>
      <p:ext uri="{BB962C8B-B14F-4D97-AF65-F5344CB8AC3E}">
        <p14:creationId xmlns:p14="http://schemas.microsoft.com/office/powerpoint/2010/main" val="10748002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5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Midterm Grading Observations</a:t>
            </a:r>
            <a:endParaRPr dirty="0"/>
          </a:p>
        </p:txBody>
      </p:sp>
      <p:sp>
        <p:nvSpPr>
          <p:cNvPr id="50" name="Google Shape;50;p5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8</a:t>
            </a:fld>
            <a:endParaRPr/>
          </a:p>
        </p:txBody>
      </p:sp>
      <p:sp>
        <p:nvSpPr>
          <p:cNvPr id="8" name="Google Shape;42;p4">
            <a:extLst>
              <a:ext uri="{FF2B5EF4-FFF2-40B4-BE49-F238E27FC236}">
                <a16:creationId xmlns:a16="http://schemas.microsoft.com/office/drawing/2014/main" id="{05293551-FB55-AA56-876B-2C08C7DEC2B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538781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Question 4: Assembly Programming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Only allowed to use computations available to the ALU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endParaRPr lang="en-US" dirty="0"/>
          </a:p>
          <a:p>
            <a:pPr marL="347472" lvl="0" indent="-347472"/>
            <a:r>
              <a:rPr lang="en-US" dirty="0"/>
              <a:t>Question 5: Assembly Debugging</a:t>
            </a:r>
          </a:p>
          <a:p>
            <a:pPr marL="640080" lvl="1" indent="-283464"/>
            <a:r>
              <a:rPr lang="en-US" dirty="0"/>
              <a:t>Tricky program to trace through in ~10 minutes</a:t>
            </a:r>
          </a:p>
          <a:p>
            <a:pPr marL="356616" lvl="1" indent="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8978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5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Midterm Next Steps</a:t>
            </a:r>
            <a:endParaRPr dirty="0"/>
          </a:p>
        </p:txBody>
      </p:sp>
      <p:sp>
        <p:nvSpPr>
          <p:cNvPr id="49" name="Google Shape;49;p5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511151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/>
            <a:r>
              <a:rPr lang="en-US" dirty="0"/>
              <a:t>Review feedback from the course staff, celebrate the questions you got right, reflect on which areas you can continue to grow in</a:t>
            </a:r>
          </a:p>
          <a:p>
            <a:pPr marL="347472" lvl="0" indent="-347472"/>
            <a:endParaRPr lang="en-US" dirty="0"/>
          </a:p>
          <a:p>
            <a:pPr marL="347472" lvl="0" indent="-347472"/>
            <a:r>
              <a:rPr lang="en-US" dirty="0"/>
              <a:t>If you think a problem was graded incorrectly, feel free to submit a regrade request on </a:t>
            </a:r>
            <a:r>
              <a:rPr lang="en-US" dirty="0" err="1"/>
              <a:t>Gradescope</a:t>
            </a:r>
            <a:endParaRPr lang="en-US" dirty="0"/>
          </a:p>
          <a:p>
            <a:pPr marL="804672" lvl="1" indent="-347472"/>
            <a:r>
              <a:rPr lang="en-US" dirty="0"/>
              <a:t>Don’t be afraid to challenge the grading</a:t>
            </a:r>
          </a:p>
          <a:p>
            <a:pPr marL="804672" lvl="1" indent="-347472"/>
            <a:r>
              <a:rPr lang="en-US" dirty="0"/>
              <a:t>This is a great learning opportunity for us all</a:t>
            </a:r>
          </a:p>
          <a:p>
            <a:pPr marL="347472" lvl="0" indent="-347472"/>
            <a:endParaRPr lang="en-US" dirty="0"/>
          </a:p>
          <a:p>
            <a:pPr marL="347472" lvl="0" indent="-347472"/>
            <a:r>
              <a:rPr lang="en-US" dirty="0"/>
              <a:t>You will have a chance to regain points midterm corrections as part of Project 7</a:t>
            </a:r>
          </a:p>
        </p:txBody>
      </p:sp>
      <p:sp>
        <p:nvSpPr>
          <p:cNvPr id="50" name="Google Shape;50;p5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9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20960468"/>
      </p:ext>
    </p:extLst>
  </p:cSld>
  <p:clrMapOvr>
    <a:masterClrMapping/>
  </p:clrMapOvr>
</p:sld>
</file>

<file path=ppt/theme/theme1.xml><?xml version="1.0" encoding="utf-8"?>
<a:theme xmlns:a="http://schemas.openxmlformats.org/drawingml/2006/main" name="UWTheme-333-Sp18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4B2A85"/>
      </a:hlink>
      <a:folHlink>
        <a:srgbClr val="DED4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</TotalTime>
  <Words>4100</Words>
  <Application>Microsoft Macintosh PowerPoint</Application>
  <PresentationFormat>On-screen Show (4:3)</PresentationFormat>
  <Paragraphs>1234</Paragraphs>
  <Slides>49</Slides>
  <Notes>49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49</vt:i4>
      </vt:variant>
    </vt:vector>
  </HeadingPairs>
  <TitlesOfParts>
    <vt:vector size="57" baseType="lpstr">
      <vt:lpstr>Calibri</vt:lpstr>
      <vt:lpstr>Noto Sans Symbols</vt:lpstr>
      <vt:lpstr>Arial</vt:lpstr>
      <vt:lpstr>Arial Narrow</vt:lpstr>
      <vt:lpstr>Consolas</vt:lpstr>
      <vt:lpstr>Courier New</vt:lpstr>
      <vt:lpstr>Times New Roman</vt:lpstr>
      <vt:lpstr>UWTheme-333-Sp18</vt:lpstr>
      <vt:lpstr>Midterm Debrief &amp; Compilers</vt:lpstr>
      <vt:lpstr>Lecture Outline</vt:lpstr>
      <vt:lpstr>Midterm Debrief</vt:lpstr>
      <vt:lpstr>Midterm Debrief Discussion</vt:lpstr>
      <vt:lpstr>Midterm Debrief Discussion</vt:lpstr>
      <vt:lpstr>Midterm Debrief</vt:lpstr>
      <vt:lpstr>Midterm Grading Observations</vt:lpstr>
      <vt:lpstr>Midterm Grading Observations</vt:lpstr>
      <vt:lpstr>Midterm Next Steps</vt:lpstr>
      <vt:lpstr>Lecture Outline</vt:lpstr>
      <vt:lpstr>PowerPoint Presentation</vt:lpstr>
      <vt:lpstr>Software Overview</vt:lpstr>
      <vt:lpstr>The Compiler: Implementation</vt:lpstr>
      <vt:lpstr>Aside: The Jack Language</vt:lpstr>
      <vt:lpstr>The Scanner</vt:lpstr>
      <vt:lpstr>The Scanner</vt:lpstr>
      <vt:lpstr>The Scanner</vt:lpstr>
      <vt:lpstr>The Scanner</vt:lpstr>
      <vt:lpstr>The Scanner: How?</vt:lpstr>
      <vt:lpstr>The Scanner: How?</vt:lpstr>
      <vt:lpstr>The Scanner: How?</vt:lpstr>
      <vt:lpstr>The Scanner: How?</vt:lpstr>
      <vt:lpstr>The Scanner: How?</vt:lpstr>
      <vt:lpstr>The Scanner: How?</vt:lpstr>
      <vt:lpstr>The Scanner: How?</vt:lpstr>
      <vt:lpstr>The Scanner: How?</vt:lpstr>
      <vt:lpstr>The Scanner: How?</vt:lpstr>
      <vt:lpstr>The Scanner: How?</vt:lpstr>
      <vt:lpstr>The Scanner: How?</vt:lpstr>
      <vt:lpstr>Why Have a Scanner?</vt:lpstr>
      <vt:lpstr>Five-minute Break!</vt:lpstr>
      <vt:lpstr>Lecture Outline</vt:lpstr>
      <vt:lpstr>The Compiler: Implementation</vt:lpstr>
      <vt:lpstr>The Parser</vt:lpstr>
      <vt:lpstr>Describing a Programming Language</vt:lpstr>
      <vt:lpstr>Describing a Programming Language</vt:lpstr>
      <vt:lpstr>The Parser: How?</vt:lpstr>
      <vt:lpstr>The Parser: How?</vt:lpstr>
      <vt:lpstr>Lecture Outline</vt:lpstr>
      <vt:lpstr>The Compiler: Implementation</vt:lpstr>
      <vt:lpstr>Type Checking (Semantic Analysis)</vt:lpstr>
      <vt:lpstr>Type Checking (Semantic Analysis)</vt:lpstr>
      <vt:lpstr>The Compiler: Implementation</vt:lpstr>
      <vt:lpstr>Optimization</vt:lpstr>
      <vt:lpstr>The Compiler: Implementation</vt:lpstr>
      <vt:lpstr>Code Generation</vt:lpstr>
      <vt:lpstr>Lecture Outline</vt:lpstr>
      <vt:lpstr>Project 7 Overview</vt:lpstr>
      <vt:lpstr>Lecture 14 Wrap-up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Midterm Debrief, Compilers</dc:title>
  <dc:creator>Aaron Johnston</dc:creator>
  <cp:lastModifiedBy>Eric Fan</cp:lastModifiedBy>
  <cp:revision>68</cp:revision>
  <dcterms:created xsi:type="dcterms:W3CDTF">2018-03-28T08:00:24Z</dcterms:created>
  <dcterms:modified xsi:type="dcterms:W3CDTF">2022-05-12T21:23:06Z</dcterms:modified>
</cp:coreProperties>
</file>